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47"/>
  </p:notesMasterIdLst>
  <p:handoutMasterIdLst>
    <p:handoutMasterId r:id="rId48"/>
  </p:handoutMasterIdLst>
  <p:sldIdLst>
    <p:sldId id="340" r:id="rId3"/>
    <p:sldId id="341" r:id="rId4"/>
    <p:sldId id="381" r:id="rId5"/>
    <p:sldId id="342" r:id="rId6"/>
    <p:sldId id="343" r:id="rId7"/>
    <p:sldId id="344" r:id="rId8"/>
    <p:sldId id="345" r:id="rId9"/>
    <p:sldId id="346" r:id="rId10"/>
    <p:sldId id="347" r:id="rId11"/>
    <p:sldId id="348" r:id="rId12"/>
    <p:sldId id="349" r:id="rId13"/>
    <p:sldId id="350" r:id="rId14"/>
    <p:sldId id="351" r:id="rId15"/>
    <p:sldId id="352" r:id="rId16"/>
    <p:sldId id="353" r:id="rId17"/>
    <p:sldId id="354" r:id="rId18"/>
    <p:sldId id="356" r:id="rId19"/>
    <p:sldId id="357" r:id="rId20"/>
    <p:sldId id="358" r:id="rId21"/>
    <p:sldId id="359" r:id="rId22"/>
    <p:sldId id="360" r:id="rId23"/>
    <p:sldId id="361" r:id="rId24"/>
    <p:sldId id="382" r:id="rId25"/>
    <p:sldId id="362" r:id="rId26"/>
    <p:sldId id="363" r:id="rId27"/>
    <p:sldId id="364" r:id="rId28"/>
    <p:sldId id="365" r:id="rId29"/>
    <p:sldId id="366" r:id="rId30"/>
    <p:sldId id="367" r:id="rId31"/>
    <p:sldId id="368" r:id="rId32"/>
    <p:sldId id="369" r:id="rId33"/>
    <p:sldId id="370" r:id="rId34"/>
    <p:sldId id="371" r:id="rId35"/>
    <p:sldId id="383" r:id="rId36"/>
    <p:sldId id="372" r:id="rId37"/>
    <p:sldId id="384" r:id="rId38"/>
    <p:sldId id="385" r:id="rId39"/>
    <p:sldId id="387" r:id="rId40"/>
    <p:sldId id="379" r:id="rId41"/>
    <p:sldId id="380" r:id="rId42"/>
    <p:sldId id="375" r:id="rId43"/>
    <p:sldId id="376" r:id="rId44"/>
    <p:sldId id="378" r:id="rId45"/>
    <p:sldId id="377" r:id="rId46"/>
  </p:sldIdLst>
  <p:sldSz cx="9144000" cy="6858000" type="screen4x3"/>
  <p:notesSz cx="10234613" cy="7104063"/>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8000"/>
    <a:srgbClr val="99FF66"/>
    <a:srgbClr val="FFFF00"/>
    <a:srgbClr val="339933"/>
    <a:srgbClr val="800000"/>
    <a:srgbClr val="B0D8E2"/>
    <a:srgbClr val="BBB6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86" autoAdjust="0"/>
    <p:restoredTop sz="94614" autoAdjust="0"/>
  </p:normalViewPr>
  <p:slideViewPr>
    <p:cSldViewPr>
      <p:cViewPr varScale="1">
        <p:scale>
          <a:sx n="108" d="100"/>
          <a:sy n="108" d="100"/>
        </p:scale>
        <p:origin x="208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61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4433888" cy="355600"/>
          </a:xfrm>
          <a:prstGeom prst="rect">
            <a:avLst/>
          </a:prstGeom>
        </p:spPr>
        <p:txBody>
          <a:bodyPr vert="horz" lIns="91440" tIns="45720" rIns="91440" bIns="45720" rtlCol="0"/>
          <a:lstStyle>
            <a:lvl1pPr algn="l">
              <a:defRPr sz="1200"/>
            </a:lvl1pPr>
          </a:lstStyle>
          <a:p>
            <a:pPr>
              <a:defRPr/>
            </a:pPr>
            <a:endParaRPr lang="en-US"/>
          </a:p>
        </p:txBody>
      </p:sp>
      <p:sp>
        <p:nvSpPr>
          <p:cNvPr id="3" name="Segnaposto data 2"/>
          <p:cNvSpPr>
            <a:spLocks noGrp="1"/>
          </p:cNvSpPr>
          <p:nvPr>
            <p:ph type="dt" sz="quarter" idx="1"/>
          </p:nvPr>
        </p:nvSpPr>
        <p:spPr>
          <a:xfrm>
            <a:off x="5797550" y="0"/>
            <a:ext cx="4435475" cy="355600"/>
          </a:xfrm>
          <a:prstGeom prst="rect">
            <a:avLst/>
          </a:prstGeom>
        </p:spPr>
        <p:txBody>
          <a:bodyPr vert="horz" lIns="91440" tIns="45720" rIns="91440" bIns="45720" rtlCol="0"/>
          <a:lstStyle>
            <a:lvl1pPr algn="r">
              <a:defRPr sz="1200"/>
            </a:lvl1pPr>
          </a:lstStyle>
          <a:p>
            <a:pPr>
              <a:defRPr/>
            </a:pPr>
            <a:fld id="{1BF8ADB8-BA7B-4738-9D11-69C520311286}" type="datetimeFigureOut">
              <a:rPr lang="en-US"/>
              <a:pPr>
                <a:defRPr/>
              </a:pPr>
              <a:t>9/8/2016</a:t>
            </a:fld>
            <a:endParaRPr lang="en-US"/>
          </a:p>
        </p:txBody>
      </p:sp>
      <p:sp>
        <p:nvSpPr>
          <p:cNvPr id="4" name="Segnaposto piè di pagina 3"/>
          <p:cNvSpPr>
            <a:spLocks noGrp="1"/>
          </p:cNvSpPr>
          <p:nvPr>
            <p:ph type="ftr" sz="quarter" idx="2"/>
          </p:nvPr>
        </p:nvSpPr>
        <p:spPr>
          <a:xfrm>
            <a:off x="0" y="6748463"/>
            <a:ext cx="4433888" cy="355600"/>
          </a:xfrm>
          <a:prstGeom prst="rect">
            <a:avLst/>
          </a:prstGeom>
        </p:spPr>
        <p:txBody>
          <a:bodyPr vert="horz" lIns="91440" tIns="45720" rIns="91440" bIns="45720" rtlCol="0" anchor="b"/>
          <a:lstStyle>
            <a:lvl1pPr algn="l">
              <a:defRPr sz="1200"/>
            </a:lvl1pPr>
          </a:lstStyle>
          <a:p>
            <a:pPr>
              <a:defRPr/>
            </a:pPr>
            <a:endParaRPr lang="en-US"/>
          </a:p>
        </p:txBody>
      </p:sp>
      <p:sp>
        <p:nvSpPr>
          <p:cNvPr id="5" name="Segnaposto numero diapositiva 4"/>
          <p:cNvSpPr>
            <a:spLocks noGrp="1"/>
          </p:cNvSpPr>
          <p:nvPr>
            <p:ph type="sldNum" sz="quarter" idx="3"/>
          </p:nvPr>
        </p:nvSpPr>
        <p:spPr>
          <a:xfrm>
            <a:off x="5797550" y="6748463"/>
            <a:ext cx="4435475" cy="355600"/>
          </a:xfrm>
          <a:prstGeom prst="rect">
            <a:avLst/>
          </a:prstGeom>
        </p:spPr>
        <p:txBody>
          <a:bodyPr vert="horz" lIns="91440" tIns="45720" rIns="91440" bIns="45720" rtlCol="0" anchor="b"/>
          <a:lstStyle>
            <a:lvl1pPr algn="r">
              <a:defRPr sz="1200"/>
            </a:lvl1pPr>
          </a:lstStyle>
          <a:p>
            <a:pPr>
              <a:defRPr/>
            </a:pPr>
            <a:fld id="{FEDB6508-F33C-49C4-BE9F-0225A373953E}" type="slidenum">
              <a:rPr lang="en-US"/>
              <a:pPr>
                <a:defRPr/>
              </a:pPr>
              <a:t>‹#›</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4435475" cy="355600"/>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eaLnBrk="1" hangingPunct="1">
              <a:defRPr sz="1300">
                <a:latin typeface="Arial" charset="0"/>
                <a:ea typeface="ＭＳ Ｐゴシック" charset="0"/>
                <a:cs typeface="ＭＳ Ｐゴシック" charset="0"/>
              </a:defRPr>
            </a:lvl1pPr>
          </a:lstStyle>
          <a:p>
            <a:pPr>
              <a:defRPr/>
            </a:pPr>
            <a:endParaRPr lang="it-IT"/>
          </a:p>
        </p:txBody>
      </p:sp>
      <p:sp>
        <p:nvSpPr>
          <p:cNvPr id="64515" name="Rectangle 3"/>
          <p:cNvSpPr>
            <a:spLocks noGrp="1" noChangeArrowheads="1"/>
          </p:cNvSpPr>
          <p:nvPr>
            <p:ph type="dt" idx="1"/>
          </p:nvPr>
        </p:nvSpPr>
        <p:spPr bwMode="auto">
          <a:xfrm>
            <a:off x="5797550" y="0"/>
            <a:ext cx="4435475" cy="355600"/>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eaLnBrk="1" hangingPunct="1">
              <a:defRPr sz="1300">
                <a:latin typeface="Arial" charset="0"/>
                <a:ea typeface="ＭＳ Ｐゴシック" charset="0"/>
                <a:cs typeface="ＭＳ Ｐゴシック" charset="0"/>
              </a:defRPr>
            </a:lvl1pPr>
          </a:lstStyle>
          <a:p>
            <a:pPr>
              <a:defRPr/>
            </a:pPr>
            <a:endParaRPr lang="it-IT"/>
          </a:p>
        </p:txBody>
      </p:sp>
      <p:sp>
        <p:nvSpPr>
          <p:cNvPr id="3076" name="Rectangle 4"/>
          <p:cNvSpPr>
            <a:spLocks noRot="1" noChangeArrowheads="1" noTextEdit="1"/>
          </p:cNvSpPr>
          <p:nvPr>
            <p:ph type="sldImg" idx="2"/>
          </p:nvPr>
        </p:nvSpPr>
        <p:spPr bwMode="auto">
          <a:xfrm>
            <a:off x="3341688" y="533400"/>
            <a:ext cx="3551237" cy="2663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7" name="Rectangle 5"/>
          <p:cNvSpPr>
            <a:spLocks noGrp="1" noChangeArrowheads="1"/>
          </p:cNvSpPr>
          <p:nvPr>
            <p:ph type="body" sz="quarter" idx="3"/>
          </p:nvPr>
        </p:nvSpPr>
        <p:spPr bwMode="auto">
          <a:xfrm>
            <a:off x="1023938" y="3375025"/>
            <a:ext cx="8186737" cy="3195638"/>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4518" name="Rectangle 6"/>
          <p:cNvSpPr>
            <a:spLocks noGrp="1" noChangeArrowheads="1"/>
          </p:cNvSpPr>
          <p:nvPr>
            <p:ph type="ftr" sz="quarter" idx="4"/>
          </p:nvPr>
        </p:nvSpPr>
        <p:spPr bwMode="auto">
          <a:xfrm>
            <a:off x="0" y="6746875"/>
            <a:ext cx="4435475" cy="355600"/>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eaLnBrk="1" hangingPunct="1">
              <a:defRPr sz="1300">
                <a:latin typeface="Arial" charset="0"/>
                <a:ea typeface="ＭＳ Ｐゴシック" charset="0"/>
                <a:cs typeface="ＭＳ Ｐゴシック" charset="0"/>
              </a:defRPr>
            </a:lvl1pPr>
          </a:lstStyle>
          <a:p>
            <a:pPr>
              <a:defRPr/>
            </a:pPr>
            <a:endParaRPr lang="it-IT"/>
          </a:p>
        </p:txBody>
      </p:sp>
      <p:sp>
        <p:nvSpPr>
          <p:cNvPr id="64519" name="Rectangle 7"/>
          <p:cNvSpPr>
            <a:spLocks noGrp="1" noChangeArrowheads="1"/>
          </p:cNvSpPr>
          <p:nvPr>
            <p:ph type="sldNum" sz="quarter" idx="5"/>
          </p:nvPr>
        </p:nvSpPr>
        <p:spPr bwMode="auto">
          <a:xfrm>
            <a:off x="5797550" y="6746875"/>
            <a:ext cx="4435475" cy="355600"/>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eaLnBrk="1" hangingPunct="1">
              <a:defRPr sz="1300"/>
            </a:lvl1pPr>
          </a:lstStyle>
          <a:p>
            <a:pPr>
              <a:defRPr/>
            </a:pPr>
            <a:fld id="{2494387B-E90F-4840-995E-9A91B23F8EDA}" type="slidenum">
              <a:rPr lang="it-IT" altLang="it-IT"/>
              <a:pPr>
                <a:defRPr/>
              </a:pPr>
              <a:t>‹#›</a:t>
            </a:fld>
            <a:endParaRPr lang="it-IT" altLang="it-IT"/>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Rot="1" noChangeArrowheads="1" noTextEdit="1"/>
          </p:cNvSpPr>
          <p:nvPr>
            <p:ph type="sldImg"/>
          </p:nvPr>
        </p:nvSpPr>
        <p:spPr>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Ro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Ro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Ro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Ro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Ro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Ro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Ro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Ro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Ro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Rot="1" noChangeArrowheads="1" noTextEdit="1"/>
          </p:cNvSpPr>
          <p:nvPr>
            <p:ph type="sldImg"/>
          </p:nvPr>
        </p:nvSpPr>
        <p:spPr>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Ro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Ro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Ro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Ro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Ro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Ro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Ro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Ro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Ro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Ro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Ro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Ro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Rot="1" noChangeArrowheads="1" noTextEdit="1"/>
          </p:cNvSpPr>
          <p:nvPr>
            <p:ph type="sldImg"/>
          </p:nvPr>
        </p:nvSpPr>
        <p:spPr>
          <a:ln/>
        </p:spPr>
      </p:sp>
      <p:sp>
        <p:nvSpPr>
          <p:cNvPr id="12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Ro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Ro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Ro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Ro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Ro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Ro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Ro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Ro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Ro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vert="horz"/>
          <a:lstStyle/>
          <a:p>
            <a:r>
              <a:rPr lang="it-IT"/>
              <a:t>Fare clic per modificare stile</a:t>
            </a:r>
          </a:p>
        </p:txBody>
      </p:sp>
      <p:sp>
        <p:nvSpPr>
          <p:cNvPr id="3" name="Sottotitolo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Tree>
    <p:extLst>
      <p:ext uri="{BB962C8B-B14F-4D97-AF65-F5344CB8AC3E}">
        <p14:creationId xmlns:p14="http://schemas.microsoft.com/office/powerpoint/2010/main" val="1572875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vert="horz"/>
          <a:lstStyle/>
          <a:p>
            <a:r>
              <a:rPr lang="it-IT"/>
              <a:t>Fare clic per modificare stile</a:t>
            </a:r>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957710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878569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457200" y="274638"/>
            <a:ext cx="8229600" cy="1143000"/>
          </a:xfrm>
          <a:prstGeom prst="rect">
            <a:avLst/>
          </a:prstGeom>
        </p:spPr>
        <p:txBody>
          <a:bodyPr vert="horz"/>
          <a:lstStyle/>
          <a:p>
            <a:r>
              <a:rPr lang="it-IT"/>
              <a:t>Fare clic per modificare stile</a:t>
            </a:r>
          </a:p>
        </p:txBody>
      </p:sp>
      <p:sp>
        <p:nvSpPr>
          <p:cNvPr id="3" name="Segnaposto contenuto 2"/>
          <p:cNvSpPr>
            <a:spLocks noGrp="1"/>
          </p:cNvSpPr>
          <p:nvPr>
            <p:ph sz="quarter" idx="1"/>
          </p:nvPr>
        </p:nvSpPr>
        <p:spPr>
          <a:xfrm>
            <a:off x="457200" y="1600200"/>
            <a:ext cx="4038600" cy="2185988"/>
          </a:xfrm>
          <a:prstGeom prst="rect">
            <a:avLst/>
          </a:prstGeom>
        </p:spPr>
        <p:txBody>
          <a:bodyPr vert="horz"/>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8200" y="1600200"/>
            <a:ext cx="4038600" cy="2185988"/>
          </a:xfrm>
          <a:prstGeom prst="rect">
            <a:avLst/>
          </a:prstGeom>
        </p:spPr>
        <p:txBody>
          <a:bodyPr vert="horz"/>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57200" y="3938588"/>
            <a:ext cx="4038600" cy="2187575"/>
          </a:xfrm>
          <a:prstGeom prst="rect">
            <a:avLst/>
          </a:prstGeom>
        </p:spPr>
        <p:txBody>
          <a:bodyPr vert="horz"/>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contenuto 5"/>
          <p:cNvSpPr>
            <a:spLocks noGrp="1"/>
          </p:cNvSpPr>
          <p:nvPr>
            <p:ph sz="quarter" idx="4"/>
          </p:nvPr>
        </p:nvSpPr>
        <p:spPr>
          <a:xfrm>
            <a:off x="4648200" y="3938588"/>
            <a:ext cx="4038600" cy="2187575"/>
          </a:xfrm>
          <a:prstGeom prst="rect">
            <a:avLst/>
          </a:prstGeom>
        </p:spPr>
        <p:txBody>
          <a:bodyPr vert="horz"/>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063544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vert="horz"/>
          <a:lstStyle/>
          <a:p>
            <a:r>
              <a:rPr lang="it-IT"/>
              <a:t>Fare clic per modificare stile</a:t>
            </a:r>
          </a:p>
        </p:txBody>
      </p:sp>
      <p:sp>
        <p:nvSpPr>
          <p:cNvPr id="3" name="Sottotitolo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Tree>
    <p:extLst>
      <p:ext uri="{BB962C8B-B14F-4D97-AF65-F5344CB8AC3E}">
        <p14:creationId xmlns:p14="http://schemas.microsoft.com/office/powerpoint/2010/main" val="2853334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vert="horz"/>
          <a:lstStyle/>
          <a:p>
            <a:r>
              <a:rPr lang="it-IT"/>
              <a:t>Fare clic per modificare stile</a:t>
            </a:r>
          </a:p>
        </p:txBody>
      </p:sp>
      <p:sp>
        <p:nvSpPr>
          <p:cNvPr id="3" name="Segnaposto contenuto 2"/>
          <p:cNvSpPr>
            <a:spLocks noGrp="1"/>
          </p:cNvSpPr>
          <p:nvPr>
            <p:ph idx="1"/>
          </p:nvPr>
        </p:nvSpPr>
        <p:spPr>
          <a:xfrm>
            <a:off x="457200" y="1600200"/>
            <a:ext cx="8229600" cy="4525963"/>
          </a:xfrm>
          <a:prstGeom prst="rect">
            <a:avLst/>
          </a:prstGeom>
        </p:spPr>
        <p:txBody>
          <a:bodyPr vert="horz"/>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821855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gli stili del testo dello schema</a:t>
            </a:r>
          </a:p>
        </p:txBody>
      </p:sp>
    </p:spTree>
    <p:extLst>
      <p:ext uri="{BB962C8B-B14F-4D97-AF65-F5344CB8AC3E}">
        <p14:creationId xmlns:p14="http://schemas.microsoft.com/office/powerpoint/2010/main" val="1947886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vert="horz"/>
          <a:lstStyle/>
          <a:p>
            <a:r>
              <a:rPr lang="it-IT"/>
              <a:t>Fare clic per modificare stile</a:t>
            </a:r>
          </a:p>
        </p:txBody>
      </p:sp>
      <p:sp>
        <p:nvSpPr>
          <p:cNvPr id="3" name="Segnaposto contenuto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14353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vert="horz"/>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543710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vert="horz"/>
          <a:lstStyle/>
          <a:p>
            <a:r>
              <a:rPr lang="it-IT"/>
              <a:t>Fare clic per modificare stile</a:t>
            </a:r>
          </a:p>
        </p:txBody>
      </p:sp>
    </p:spTree>
    <p:extLst>
      <p:ext uri="{BB962C8B-B14F-4D97-AF65-F5344CB8AC3E}">
        <p14:creationId xmlns:p14="http://schemas.microsoft.com/office/powerpoint/2010/main" val="165384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611406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vert="horz"/>
          <a:lstStyle/>
          <a:p>
            <a:r>
              <a:rPr lang="it-IT"/>
              <a:t>Fare clic per modificare stile</a:t>
            </a:r>
          </a:p>
        </p:txBody>
      </p:sp>
      <p:sp>
        <p:nvSpPr>
          <p:cNvPr id="3" name="Segnaposto contenuto 2"/>
          <p:cNvSpPr>
            <a:spLocks noGrp="1"/>
          </p:cNvSpPr>
          <p:nvPr>
            <p:ph idx="1"/>
          </p:nvPr>
        </p:nvSpPr>
        <p:spPr>
          <a:xfrm>
            <a:off x="457200" y="1600200"/>
            <a:ext cx="8229600" cy="4525963"/>
          </a:xfrm>
          <a:prstGeom prst="rect">
            <a:avLst/>
          </a:prstGeom>
        </p:spPr>
        <p:txBody>
          <a:bodyPr vert="horz"/>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323934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Tree>
    <p:extLst>
      <p:ext uri="{BB962C8B-B14F-4D97-AF65-F5344CB8AC3E}">
        <p14:creationId xmlns:p14="http://schemas.microsoft.com/office/powerpoint/2010/main" val="3411769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Tree>
    <p:extLst>
      <p:ext uri="{BB962C8B-B14F-4D97-AF65-F5344CB8AC3E}">
        <p14:creationId xmlns:p14="http://schemas.microsoft.com/office/powerpoint/2010/main" val="490624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vert="horz"/>
          <a:lstStyle/>
          <a:p>
            <a:r>
              <a:rPr lang="it-IT"/>
              <a:t>Fare clic per modificare stile</a:t>
            </a:r>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2253064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042888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457200" y="274638"/>
            <a:ext cx="8229600" cy="1143000"/>
          </a:xfrm>
          <a:prstGeom prst="rect">
            <a:avLst/>
          </a:prstGeom>
        </p:spPr>
        <p:txBody>
          <a:bodyPr vert="horz"/>
          <a:lstStyle/>
          <a:p>
            <a:r>
              <a:rPr lang="it-IT"/>
              <a:t>Fare clic per modificare stile</a:t>
            </a:r>
          </a:p>
        </p:txBody>
      </p:sp>
      <p:sp>
        <p:nvSpPr>
          <p:cNvPr id="3" name="Segnaposto contenuto 2"/>
          <p:cNvSpPr>
            <a:spLocks noGrp="1"/>
          </p:cNvSpPr>
          <p:nvPr>
            <p:ph sz="quarter" idx="1"/>
          </p:nvPr>
        </p:nvSpPr>
        <p:spPr>
          <a:xfrm>
            <a:off x="457200" y="1600200"/>
            <a:ext cx="4038600" cy="2185988"/>
          </a:xfrm>
          <a:prstGeom prst="rect">
            <a:avLst/>
          </a:prstGeom>
        </p:spPr>
        <p:txBody>
          <a:bodyPr vert="horz"/>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8200" y="1600200"/>
            <a:ext cx="4038600" cy="2185988"/>
          </a:xfrm>
          <a:prstGeom prst="rect">
            <a:avLst/>
          </a:prstGeom>
        </p:spPr>
        <p:txBody>
          <a:bodyPr vert="horz"/>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57200" y="3938588"/>
            <a:ext cx="4038600" cy="2187575"/>
          </a:xfrm>
          <a:prstGeom prst="rect">
            <a:avLst/>
          </a:prstGeom>
        </p:spPr>
        <p:txBody>
          <a:bodyPr vert="horz"/>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contenuto 5"/>
          <p:cNvSpPr>
            <a:spLocks noGrp="1"/>
          </p:cNvSpPr>
          <p:nvPr>
            <p:ph sz="quarter" idx="4"/>
          </p:nvPr>
        </p:nvSpPr>
        <p:spPr>
          <a:xfrm>
            <a:off x="4648200" y="3938588"/>
            <a:ext cx="4038600" cy="2187575"/>
          </a:xfrm>
          <a:prstGeom prst="rect">
            <a:avLst/>
          </a:prstGeom>
        </p:spPr>
        <p:txBody>
          <a:bodyPr vert="horz"/>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596511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gli stili del testo dello schema</a:t>
            </a:r>
          </a:p>
        </p:txBody>
      </p:sp>
    </p:spTree>
    <p:extLst>
      <p:ext uri="{BB962C8B-B14F-4D97-AF65-F5344CB8AC3E}">
        <p14:creationId xmlns:p14="http://schemas.microsoft.com/office/powerpoint/2010/main" val="1730174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vert="horz"/>
          <a:lstStyle/>
          <a:p>
            <a:r>
              <a:rPr lang="it-IT"/>
              <a:t>Fare clic per modificare stile</a:t>
            </a:r>
          </a:p>
        </p:txBody>
      </p:sp>
      <p:sp>
        <p:nvSpPr>
          <p:cNvPr id="3" name="Segnaposto contenuto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243905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vert="horz"/>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671890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vert="horz"/>
          <a:lstStyle/>
          <a:p>
            <a:r>
              <a:rPr lang="it-IT"/>
              <a:t>Fare clic per modificare stile</a:t>
            </a:r>
          </a:p>
        </p:txBody>
      </p:sp>
    </p:spTree>
    <p:extLst>
      <p:ext uri="{BB962C8B-B14F-4D97-AF65-F5344CB8AC3E}">
        <p14:creationId xmlns:p14="http://schemas.microsoft.com/office/powerpoint/2010/main" val="1603364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4499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Tree>
    <p:extLst>
      <p:ext uri="{BB962C8B-B14F-4D97-AF65-F5344CB8AC3E}">
        <p14:creationId xmlns:p14="http://schemas.microsoft.com/office/powerpoint/2010/main" val="4132189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Tree>
    <p:extLst>
      <p:ext uri="{BB962C8B-B14F-4D97-AF65-F5344CB8AC3E}">
        <p14:creationId xmlns:p14="http://schemas.microsoft.com/office/powerpoint/2010/main" val="547260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7"/>
          <p:cNvSpPr>
            <a:spLocks noChangeShapeType="1"/>
          </p:cNvSpPr>
          <p:nvPr userDrawn="1"/>
        </p:nvSpPr>
        <p:spPr bwMode="auto">
          <a:xfrm>
            <a:off x="107950" y="6165850"/>
            <a:ext cx="8928100" cy="0"/>
          </a:xfrm>
          <a:prstGeom prst="line">
            <a:avLst/>
          </a:prstGeom>
          <a:noFill/>
          <a:ln w="57150" cmpd="thickThin">
            <a:solidFill>
              <a:srgbClr val="FF3300"/>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1027" name="Picture 9" descr="Intestazion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956550" y="5734050"/>
            <a:ext cx="10795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0"/>
          <p:cNvPicPr>
            <a:picLocks noChangeAspect="1" noChangeArrowheads="1"/>
          </p:cNvPicPr>
          <p:nvPr userDrawn="1"/>
        </p:nvPicPr>
        <p:blipFill>
          <a:blip r:embed="rId15">
            <a:extLst>
              <a:ext uri="{28A0092B-C50C-407E-A947-70E740481C1C}">
                <a14:useLocalDpi xmlns:a14="http://schemas.microsoft.com/office/drawing/2010/main" val="0"/>
              </a:ext>
            </a:extLst>
          </a:blip>
          <a:srcRect l="44539" t="37372" r="27782" b="26773"/>
          <a:stretch>
            <a:fillRect/>
          </a:stretch>
        </p:blipFill>
        <p:spPr bwMode="auto">
          <a:xfrm>
            <a:off x="107950" y="5805488"/>
            <a:ext cx="1081088"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ext Box 11"/>
          <p:cNvSpPr txBox="1">
            <a:spLocks noChangeArrowheads="1"/>
          </p:cNvSpPr>
          <p:nvPr userDrawn="1"/>
        </p:nvSpPr>
        <p:spPr bwMode="auto">
          <a:xfrm>
            <a:off x="1189038" y="5895975"/>
            <a:ext cx="4537075" cy="246063"/>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it-IT" sz="1000" dirty="0">
                <a:solidFill>
                  <a:srgbClr val="FF3300"/>
                </a:solidFill>
              </a:rPr>
              <a:t>G. Minotto, Prof. M. De Cecco – Slides of Robotic Perception and Action</a:t>
            </a:r>
            <a:endParaRPr lang="en-GB" sz="1000" dirty="0">
              <a:solidFill>
                <a:srgbClr val="FF3300"/>
              </a:solidFill>
            </a:endParaRPr>
          </a:p>
        </p:txBody>
      </p:sp>
      <p:sp>
        <p:nvSpPr>
          <p:cNvPr id="1030" name="CasellaDiTesto 1"/>
          <p:cNvSpPr txBox="1">
            <a:spLocks noChangeArrowheads="1"/>
          </p:cNvSpPr>
          <p:nvPr userDrawn="1"/>
        </p:nvSpPr>
        <p:spPr bwMode="auto">
          <a:xfrm>
            <a:off x="1331913" y="6292850"/>
            <a:ext cx="3384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r>
              <a:rPr lang="it-IT" altLang="en-US" dirty="0">
                <a:solidFill>
                  <a:srgbClr val="0000FF"/>
                </a:solidFill>
              </a:rPr>
              <a:t>Point to Point </a:t>
            </a:r>
            <a:r>
              <a:rPr lang="it-IT" altLang="en-US" dirty="0" err="1">
                <a:solidFill>
                  <a:srgbClr val="0000FF"/>
                </a:solidFill>
              </a:rPr>
              <a:t>Path</a:t>
            </a:r>
            <a:r>
              <a:rPr lang="it-IT" altLang="en-US" dirty="0">
                <a:solidFill>
                  <a:srgbClr val="0000FF"/>
                </a:solidFill>
              </a:rPr>
              <a:t> Planning</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Line 7"/>
          <p:cNvSpPr>
            <a:spLocks noChangeShapeType="1"/>
          </p:cNvSpPr>
          <p:nvPr userDrawn="1"/>
        </p:nvSpPr>
        <p:spPr bwMode="auto">
          <a:xfrm>
            <a:off x="107950" y="6165850"/>
            <a:ext cx="8928100" cy="0"/>
          </a:xfrm>
          <a:prstGeom prst="line">
            <a:avLst/>
          </a:prstGeom>
          <a:noFill/>
          <a:ln w="57150" cmpd="thickThin">
            <a:solidFill>
              <a:srgbClr val="FF3300"/>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2051" name="Picture 9" descr="Intestazion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956550" y="5734050"/>
            <a:ext cx="10795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0"/>
          <p:cNvPicPr>
            <a:picLocks noChangeAspect="1" noChangeArrowheads="1"/>
          </p:cNvPicPr>
          <p:nvPr userDrawn="1"/>
        </p:nvPicPr>
        <p:blipFill>
          <a:blip r:embed="rId15">
            <a:extLst>
              <a:ext uri="{28A0092B-C50C-407E-A947-70E740481C1C}">
                <a14:useLocalDpi xmlns:a14="http://schemas.microsoft.com/office/drawing/2010/main" val="0"/>
              </a:ext>
            </a:extLst>
          </a:blip>
          <a:srcRect l="44539" t="37372" r="27782" b="26773"/>
          <a:stretch>
            <a:fillRect/>
          </a:stretch>
        </p:blipFill>
        <p:spPr bwMode="auto">
          <a:xfrm>
            <a:off x="107950" y="5805488"/>
            <a:ext cx="1081088"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ext Box 11"/>
          <p:cNvSpPr txBox="1">
            <a:spLocks noChangeArrowheads="1"/>
          </p:cNvSpPr>
          <p:nvPr userDrawn="1"/>
        </p:nvSpPr>
        <p:spPr bwMode="auto">
          <a:xfrm>
            <a:off x="1189038" y="5895975"/>
            <a:ext cx="4537075" cy="246063"/>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it-IT" sz="1000" dirty="0">
                <a:solidFill>
                  <a:srgbClr val="FF3300"/>
                </a:solidFill>
              </a:rPr>
              <a:t>G. Minotto, Prof. M. De Cecco – Slide of </a:t>
            </a:r>
            <a:r>
              <a:rPr lang="it-IT" sz="1000" dirty="0" err="1">
                <a:solidFill>
                  <a:srgbClr val="FF3300"/>
                </a:solidFill>
              </a:rPr>
              <a:t>Robotic</a:t>
            </a:r>
            <a:r>
              <a:rPr lang="it-IT" sz="1000" dirty="0">
                <a:solidFill>
                  <a:srgbClr val="FF3300"/>
                </a:solidFill>
              </a:rPr>
              <a:t> </a:t>
            </a:r>
            <a:r>
              <a:rPr lang="it-IT" sz="1000" dirty="0" err="1">
                <a:solidFill>
                  <a:srgbClr val="FF3300"/>
                </a:solidFill>
              </a:rPr>
              <a:t>Perception</a:t>
            </a:r>
            <a:r>
              <a:rPr lang="it-IT" sz="1000" dirty="0">
                <a:solidFill>
                  <a:srgbClr val="FF3300"/>
                </a:solidFill>
              </a:rPr>
              <a:t> and Action</a:t>
            </a:r>
            <a:endParaRPr lang="en-GB" sz="1000" dirty="0">
              <a:solidFill>
                <a:srgbClr val="FF3300"/>
              </a:solidFill>
            </a:endParaRPr>
          </a:p>
        </p:txBody>
      </p:sp>
      <p:sp>
        <p:nvSpPr>
          <p:cNvPr id="1030" name="CasellaDiTesto 1"/>
          <p:cNvSpPr txBox="1">
            <a:spLocks noChangeArrowheads="1"/>
          </p:cNvSpPr>
          <p:nvPr userDrawn="1"/>
        </p:nvSpPr>
        <p:spPr bwMode="auto">
          <a:xfrm>
            <a:off x="1331913" y="6292850"/>
            <a:ext cx="3384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r>
              <a:rPr lang="it-IT" altLang="en-US" dirty="0">
                <a:solidFill>
                  <a:srgbClr val="0000FF"/>
                </a:solidFill>
              </a:rPr>
              <a:t>Point to Point </a:t>
            </a:r>
            <a:r>
              <a:rPr lang="it-IT" altLang="en-US" dirty="0" err="1">
                <a:solidFill>
                  <a:srgbClr val="0000FF"/>
                </a:solidFill>
              </a:rPr>
              <a:t>Path</a:t>
            </a:r>
            <a:r>
              <a:rPr lang="it-IT" altLang="en-US" dirty="0">
                <a:solidFill>
                  <a:srgbClr val="0000FF"/>
                </a:solidFill>
              </a:rPr>
              <a:t> Planning</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5123" name="Rectangle 3"/>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5124" name="Rectangle 4"/>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5125" name="Rectangle 5"/>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3078" name="CasellaDiTesto 1"/>
          <p:cNvSpPr txBox="1">
            <a:spLocks noChangeArrowheads="1"/>
          </p:cNvSpPr>
          <p:nvPr/>
        </p:nvSpPr>
        <p:spPr bwMode="auto">
          <a:xfrm>
            <a:off x="358775" y="298450"/>
            <a:ext cx="84264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r>
              <a:rPr lang="it-IT" altLang="en-US" sz="4800" b="1" cap="all" dirty="0">
                <a:solidFill>
                  <a:srgbClr val="0000FF"/>
                </a:solidFill>
              </a:rPr>
              <a:t>Point to Point </a:t>
            </a:r>
            <a:r>
              <a:rPr lang="it-IT" altLang="en-US" sz="4800" b="1" cap="all" dirty="0" err="1">
                <a:solidFill>
                  <a:srgbClr val="0000FF"/>
                </a:solidFill>
              </a:rPr>
              <a:t>Path</a:t>
            </a:r>
            <a:r>
              <a:rPr lang="it-IT" altLang="en-US" sz="4800" b="1" cap="all" dirty="0">
                <a:solidFill>
                  <a:srgbClr val="0000FF"/>
                </a:solidFill>
              </a:rPr>
              <a:t> Planning</a:t>
            </a:r>
            <a:endParaRPr lang="en-GB" altLang="en-US" sz="4800" b="1" cap="all" dirty="0">
              <a:solidFill>
                <a:srgbClr val="0000FF"/>
              </a:solidFill>
            </a:endParaRPr>
          </a:p>
        </p:txBody>
      </p:sp>
      <p:pic>
        <p:nvPicPr>
          <p:cNvPr id="5127"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17750" y="1868488"/>
            <a:ext cx="4508500" cy="33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1"/>
          <p:cNvSpPr txBox="1">
            <a:spLocks noChangeArrowheads="1"/>
          </p:cNvSpPr>
          <p:nvPr/>
        </p:nvSpPr>
        <p:spPr bwMode="auto">
          <a:xfrm>
            <a:off x="1295400" y="5267325"/>
            <a:ext cx="6553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r>
              <a:rPr lang="it-IT" altLang="en-US" sz="2400" b="1" dirty="0">
                <a:solidFill>
                  <a:srgbClr val="0000FF"/>
                </a:solidFill>
              </a:rPr>
              <a:t>Gabriele Minotto, Prof. Mariolino De Cecco </a:t>
            </a:r>
            <a:endParaRPr lang="en-US" altLang="en-US" sz="2400" b="1" cap="all" dirty="0">
              <a:solidFill>
                <a:srgbClr val="0000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23555" name="Rectangle 3"/>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23556" name="Rectangle 4"/>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23557" name="Rectangle 5"/>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23558" name="CasellaDiTesto 1"/>
          <p:cNvSpPr txBox="1">
            <a:spLocks noChangeArrowheads="1"/>
          </p:cNvSpPr>
          <p:nvPr/>
        </p:nvSpPr>
        <p:spPr bwMode="auto">
          <a:xfrm>
            <a:off x="684213" y="476250"/>
            <a:ext cx="7775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it-IT" altLang="en-US" sz="2400">
                <a:solidFill>
                  <a:srgbClr val="0000FF"/>
                </a:solidFill>
              </a:rPr>
              <a:t>Where v</a:t>
            </a:r>
            <a:r>
              <a:rPr lang="it-IT" altLang="en-US" sz="2400" baseline="-25000">
                <a:solidFill>
                  <a:srgbClr val="0000FF"/>
                </a:solidFill>
              </a:rPr>
              <a:t>1</a:t>
            </a:r>
            <a:r>
              <a:rPr lang="it-IT" altLang="en-US" sz="2400">
                <a:solidFill>
                  <a:srgbClr val="0000FF"/>
                </a:solidFill>
              </a:rPr>
              <a:t> and v</a:t>
            </a:r>
            <a:r>
              <a:rPr lang="it-IT" altLang="en-US" sz="2400" baseline="-25000">
                <a:solidFill>
                  <a:srgbClr val="0000FF"/>
                </a:solidFill>
              </a:rPr>
              <a:t>2</a:t>
            </a:r>
            <a:r>
              <a:rPr lang="it-IT" altLang="en-US" sz="2400">
                <a:solidFill>
                  <a:srgbClr val="0000FF"/>
                </a:solidFill>
              </a:rPr>
              <a:t> are the traction speeds, </a:t>
            </a:r>
            <a:r>
              <a:rPr lang="el-GR" altLang="en-US" sz="2400">
                <a:solidFill>
                  <a:srgbClr val="0000FF"/>
                </a:solidFill>
              </a:rPr>
              <a:t>ά</a:t>
            </a:r>
            <a:r>
              <a:rPr lang="it-IT" altLang="en-US" sz="2400" baseline="-25000">
                <a:solidFill>
                  <a:srgbClr val="0000FF"/>
                </a:solidFill>
              </a:rPr>
              <a:t>1</a:t>
            </a:r>
            <a:r>
              <a:rPr lang="it-IT" altLang="en-US" sz="2400">
                <a:solidFill>
                  <a:srgbClr val="0000FF"/>
                </a:solidFill>
              </a:rPr>
              <a:t> and </a:t>
            </a:r>
            <a:r>
              <a:rPr lang="el-GR" altLang="en-US" sz="2400">
                <a:solidFill>
                  <a:srgbClr val="0000FF"/>
                </a:solidFill>
              </a:rPr>
              <a:t>ά</a:t>
            </a:r>
            <a:r>
              <a:rPr lang="it-IT" altLang="en-US" sz="2400" baseline="-25000">
                <a:solidFill>
                  <a:srgbClr val="0000FF"/>
                </a:solidFill>
              </a:rPr>
              <a:t>2</a:t>
            </a:r>
            <a:r>
              <a:rPr lang="it-IT" altLang="en-US" sz="2400">
                <a:solidFill>
                  <a:srgbClr val="0000FF"/>
                </a:solidFill>
              </a:rPr>
              <a:t> the steering velocities, respectively of front and rear wheels.</a:t>
            </a:r>
          </a:p>
          <a:p>
            <a:pPr algn="just"/>
            <a:r>
              <a:rPr lang="it-IT" altLang="en-US" sz="2400">
                <a:solidFill>
                  <a:srgbClr val="0000FF"/>
                </a:solidFill>
              </a:rPr>
              <a:t>And the chained form…..</a:t>
            </a:r>
            <a:endParaRPr lang="en-US" altLang="en-US" sz="2400">
              <a:solidFill>
                <a:srgbClr val="0000FF"/>
              </a:solidFill>
            </a:endParaRPr>
          </a:p>
        </p:txBody>
      </p:sp>
      <p:sp>
        <p:nvSpPr>
          <p:cNvPr id="23559" name="CasellaDiTesto 1"/>
          <p:cNvSpPr txBox="1">
            <a:spLocks noChangeArrowheads="1"/>
          </p:cNvSpPr>
          <p:nvPr/>
        </p:nvSpPr>
        <p:spPr bwMode="auto">
          <a:xfrm>
            <a:off x="684213" y="2168525"/>
            <a:ext cx="77771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it-IT" altLang="en-US" sz="4400" b="1">
                <a:solidFill>
                  <a:srgbClr val="0000FF"/>
                </a:solidFill>
              </a:rPr>
              <a:t>IT’S UP TO YOU!!!!!!</a:t>
            </a:r>
            <a:endParaRPr lang="en-US" altLang="en-US" sz="4400" b="1">
              <a:solidFill>
                <a:srgbClr val="0000FF"/>
              </a:solidFill>
            </a:endParaRPr>
          </a:p>
        </p:txBody>
      </p:sp>
      <p:sp>
        <p:nvSpPr>
          <p:cNvPr id="23560" name="CasellaDiTesto 1"/>
          <p:cNvSpPr txBox="1">
            <a:spLocks noChangeArrowheads="1"/>
          </p:cNvSpPr>
          <p:nvPr/>
        </p:nvSpPr>
        <p:spPr bwMode="auto">
          <a:xfrm>
            <a:off x="684213" y="3684588"/>
            <a:ext cx="77755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it-IT" altLang="en-US" sz="2400">
                <a:solidFill>
                  <a:srgbClr val="0000FF"/>
                </a:solidFill>
              </a:rPr>
              <a:t>SUGGESTION: to find a chained form for the rhombic-like vehicle, use the kinematic model of previous slide, defined in vehicle’s reference frame, in order to not complicate too much the computation.</a:t>
            </a:r>
          </a:p>
          <a:p>
            <a:pPr algn="just"/>
            <a:r>
              <a:rPr lang="it-IT" altLang="en-US" sz="2400">
                <a:solidFill>
                  <a:srgbClr val="0000FF"/>
                </a:solidFill>
              </a:rPr>
              <a:t>Don’t forget the kinematic constraint of velocities!</a:t>
            </a:r>
            <a:endParaRPr lang="en-US" altLang="en-US" sz="2400">
              <a:solidFill>
                <a:srgbClr val="0000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25603" name="Rectangle 3"/>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25604" name="Rectangle 4"/>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25605" name="Rectangle 5"/>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5126" name="CasellaDiTesto 1"/>
          <p:cNvSpPr txBox="1">
            <a:spLocks noChangeArrowheads="1"/>
          </p:cNvSpPr>
          <p:nvPr/>
        </p:nvSpPr>
        <p:spPr bwMode="auto">
          <a:xfrm>
            <a:off x="0" y="279400"/>
            <a:ext cx="9144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r>
              <a:rPr lang="en-US" altLang="en-US" sz="3600" b="1" cap="all" dirty="0">
                <a:solidFill>
                  <a:srgbClr val="0000FF"/>
                </a:solidFill>
              </a:rPr>
              <a:t>Methods to steer a vehicle point to point starting from the chained form</a:t>
            </a:r>
            <a:endParaRPr lang="en-US" altLang="en-US" sz="3600" b="1" i="1" cap="all" dirty="0">
              <a:solidFill>
                <a:srgbClr val="0000FF"/>
              </a:solidFill>
            </a:endParaRPr>
          </a:p>
        </p:txBody>
      </p:sp>
      <p:sp>
        <p:nvSpPr>
          <p:cNvPr id="25607" name="CasellaDiTesto 1"/>
          <p:cNvSpPr txBox="1">
            <a:spLocks noChangeArrowheads="1"/>
          </p:cNvSpPr>
          <p:nvPr/>
        </p:nvSpPr>
        <p:spPr bwMode="auto">
          <a:xfrm>
            <a:off x="358775" y="2349500"/>
            <a:ext cx="842645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it-IT" altLang="en-US" sz="2400">
                <a:solidFill>
                  <a:srgbClr val="0000FF"/>
                </a:solidFill>
              </a:rPr>
              <a:t>It occurs that also the chained system is not holonomous but in this case you can use appropriate procedures to obtain classes of solutions to the problem of motion planning of point-to-point, or trajectories (motion laws) that giude the robot from a starting configuration to another one with assigned coordinates.</a:t>
            </a:r>
            <a:endParaRPr lang="en-US" altLang="en-US" sz="2400">
              <a:solidFill>
                <a:srgbClr val="0000FF"/>
              </a:solidFill>
            </a:endParaRPr>
          </a:p>
          <a:p>
            <a:pPr algn="just"/>
            <a:r>
              <a:rPr lang="it-IT" altLang="en-US" sz="2400">
                <a:solidFill>
                  <a:srgbClr val="0000FF"/>
                </a:solidFill>
              </a:rPr>
              <a:t>It is possible to use different kind of inputs, like sinusoidal, piecewise constant and polynomial functions.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27651" name="Rectangle 3"/>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27652" name="Rectangle 4"/>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27653" name="Rectangle 5"/>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27654" name="CasellaDiTesto 1"/>
          <p:cNvSpPr txBox="1">
            <a:spLocks noChangeArrowheads="1"/>
          </p:cNvSpPr>
          <p:nvPr/>
        </p:nvSpPr>
        <p:spPr bwMode="auto">
          <a:xfrm>
            <a:off x="358775" y="1144588"/>
            <a:ext cx="84264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it-IT" altLang="en-US" sz="2400">
                <a:solidFill>
                  <a:srgbClr val="0000FF"/>
                </a:solidFill>
              </a:rPr>
              <a:t>In this case we divide total time T in subintervals of length </a:t>
            </a:r>
            <a:r>
              <a:rPr lang="el-GR" altLang="en-US" sz="2400">
                <a:solidFill>
                  <a:srgbClr val="0000FF"/>
                </a:solidFill>
              </a:rPr>
              <a:t>Δ</a:t>
            </a:r>
            <a:r>
              <a:rPr lang="it-IT" altLang="en-US" sz="2400">
                <a:solidFill>
                  <a:srgbClr val="0000FF"/>
                </a:solidFill>
              </a:rPr>
              <a:t> where both inputs are constants:</a:t>
            </a:r>
          </a:p>
        </p:txBody>
      </p:sp>
      <p:sp>
        <p:nvSpPr>
          <p:cNvPr id="9" name="CasellaDiTesto 1"/>
          <p:cNvSpPr txBox="1">
            <a:spLocks noChangeArrowheads="1"/>
          </p:cNvSpPr>
          <p:nvPr/>
        </p:nvSpPr>
        <p:spPr bwMode="auto">
          <a:xfrm>
            <a:off x="358775" y="468313"/>
            <a:ext cx="65897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it-IT" altLang="en-US" sz="2400" b="1" dirty="0">
                <a:solidFill>
                  <a:srgbClr val="0000FF"/>
                </a:solidFill>
              </a:rPr>
              <a:t>1) </a:t>
            </a:r>
            <a:r>
              <a:rPr lang="it-IT" altLang="en-US" sz="2400" b="1" cap="all" dirty="0" err="1">
                <a:solidFill>
                  <a:srgbClr val="0000FF"/>
                </a:solidFill>
              </a:rPr>
              <a:t>Piecewise</a:t>
            </a:r>
            <a:r>
              <a:rPr lang="it-IT" altLang="en-US" sz="2400" b="1" cap="all" dirty="0">
                <a:solidFill>
                  <a:srgbClr val="0000FF"/>
                </a:solidFill>
              </a:rPr>
              <a:t> </a:t>
            </a:r>
            <a:r>
              <a:rPr lang="it-IT" altLang="en-US" sz="2400" b="1" cap="all" dirty="0" err="1">
                <a:solidFill>
                  <a:srgbClr val="0000FF"/>
                </a:solidFill>
              </a:rPr>
              <a:t>constant</a:t>
            </a:r>
            <a:r>
              <a:rPr lang="it-IT" altLang="en-US" sz="2400" b="1" cap="all" dirty="0">
                <a:solidFill>
                  <a:srgbClr val="0000FF"/>
                </a:solidFill>
              </a:rPr>
              <a:t> </a:t>
            </a:r>
            <a:r>
              <a:rPr lang="it-IT" altLang="en-US" sz="2400" b="1" cap="all" dirty="0" err="1">
                <a:solidFill>
                  <a:srgbClr val="0000FF"/>
                </a:solidFill>
              </a:rPr>
              <a:t>inputs</a:t>
            </a:r>
            <a:endParaRPr lang="en-US" altLang="en-US" sz="2400" b="1" cap="all" dirty="0">
              <a:solidFill>
                <a:srgbClr val="0000FF"/>
              </a:solidFill>
            </a:endParaRPr>
          </a:p>
        </p:txBody>
      </p:sp>
      <p:pic>
        <p:nvPicPr>
          <p:cNvPr id="27656"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7325" y="2259013"/>
            <a:ext cx="62293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CasellaDiTesto 1"/>
          <p:cNvSpPr txBox="1">
            <a:spLocks noChangeArrowheads="1"/>
          </p:cNvSpPr>
          <p:nvPr/>
        </p:nvSpPr>
        <p:spPr bwMode="auto">
          <a:xfrm>
            <a:off x="358775" y="3640138"/>
            <a:ext cx="84264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it-IT" altLang="en-US" sz="2400">
                <a:solidFill>
                  <a:srgbClr val="0000FF"/>
                </a:solidFill>
              </a:rPr>
              <a:t>It is possible to mantain u</a:t>
            </a:r>
            <a:r>
              <a:rPr lang="it-IT" altLang="en-US" sz="2400" baseline="-25000">
                <a:solidFill>
                  <a:srgbClr val="0000FF"/>
                </a:solidFill>
              </a:rPr>
              <a:t>1</a:t>
            </a:r>
            <a:r>
              <a:rPr lang="it-IT" altLang="en-US" sz="2400">
                <a:solidFill>
                  <a:srgbClr val="0000FF"/>
                </a:solidFill>
              </a:rPr>
              <a:t> always constant and take </a:t>
            </a:r>
            <a:r>
              <a:rPr lang="it-IT" altLang="en-US" sz="2400" i="1">
                <a:solidFill>
                  <a:srgbClr val="0000FF"/>
                </a:solidFill>
              </a:rPr>
              <a:t>n-1</a:t>
            </a:r>
            <a:r>
              <a:rPr lang="it-IT" altLang="en-US" sz="2400">
                <a:solidFill>
                  <a:srgbClr val="0000FF"/>
                </a:solidFill>
              </a:rPr>
              <a:t> intervals (</a:t>
            </a:r>
            <a:r>
              <a:rPr lang="it-IT" altLang="en-US" sz="2400" i="1">
                <a:solidFill>
                  <a:srgbClr val="0000FF"/>
                </a:solidFill>
              </a:rPr>
              <a:t>k = 1,…,n-1</a:t>
            </a:r>
            <a:r>
              <a:rPr lang="it-IT" altLang="en-US" sz="2400">
                <a:solidFill>
                  <a:srgbClr val="0000FF"/>
                </a:solidFill>
              </a:rPr>
              <a:t>) so that:</a:t>
            </a:r>
          </a:p>
        </p:txBody>
      </p:sp>
      <p:pic>
        <p:nvPicPr>
          <p:cNvPr id="27658" name="Immagin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4648200"/>
            <a:ext cx="61912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29699" name="Rectangle 3"/>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29700" name="Rectangle 4"/>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29701" name="Rectangle 5"/>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29702" name="CasellaDiTesto 1"/>
          <p:cNvSpPr txBox="1">
            <a:spLocks noChangeArrowheads="1"/>
          </p:cNvSpPr>
          <p:nvPr/>
        </p:nvSpPr>
        <p:spPr bwMode="auto">
          <a:xfrm>
            <a:off x="358775" y="333375"/>
            <a:ext cx="842645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it-IT" altLang="en-US" sz="2400">
                <a:solidFill>
                  <a:srgbClr val="0000FF"/>
                </a:solidFill>
              </a:rPr>
              <a:t>where </a:t>
            </a:r>
            <a:r>
              <a:rPr lang="it-IT" altLang="en-US" sz="2400" i="1">
                <a:solidFill>
                  <a:srgbClr val="0000FF"/>
                </a:solidFill>
              </a:rPr>
              <a:t>n</a:t>
            </a:r>
            <a:r>
              <a:rPr lang="it-IT" altLang="en-US" sz="2400">
                <a:solidFill>
                  <a:srgbClr val="0000FF"/>
                </a:solidFill>
              </a:rPr>
              <a:t> is the number of generalized coordinates, </a:t>
            </a:r>
            <a:r>
              <a:rPr lang="it-IT" altLang="en-US" sz="2400" i="1">
                <a:solidFill>
                  <a:srgbClr val="0000FF"/>
                </a:solidFill>
              </a:rPr>
              <a:t>x</a:t>
            </a:r>
            <a:r>
              <a:rPr lang="it-IT" altLang="en-US" sz="2400" i="1" baseline="-25000">
                <a:solidFill>
                  <a:srgbClr val="0000FF"/>
                </a:solidFill>
              </a:rPr>
              <a:t>f1</a:t>
            </a:r>
            <a:r>
              <a:rPr lang="it-IT" altLang="en-US" sz="2400">
                <a:solidFill>
                  <a:srgbClr val="0000FF"/>
                </a:solidFill>
              </a:rPr>
              <a:t> and </a:t>
            </a:r>
            <a:r>
              <a:rPr lang="it-IT" altLang="en-US" sz="2400" i="1">
                <a:solidFill>
                  <a:srgbClr val="0000FF"/>
                </a:solidFill>
              </a:rPr>
              <a:t>x</a:t>
            </a:r>
            <a:r>
              <a:rPr lang="it-IT" altLang="en-US" sz="2400" i="1" baseline="-25000">
                <a:solidFill>
                  <a:srgbClr val="0000FF"/>
                </a:solidFill>
              </a:rPr>
              <a:t>01</a:t>
            </a:r>
            <a:r>
              <a:rPr lang="it-IT" altLang="en-US" sz="2400">
                <a:solidFill>
                  <a:srgbClr val="0000FF"/>
                </a:solidFill>
              </a:rPr>
              <a:t> are respectively final and initial values of first coordinates </a:t>
            </a:r>
            <a:r>
              <a:rPr lang="it-IT" altLang="en-US" sz="2400" i="1">
                <a:solidFill>
                  <a:srgbClr val="0000FF"/>
                </a:solidFill>
              </a:rPr>
              <a:t>x</a:t>
            </a:r>
            <a:r>
              <a:rPr lang="it-IT" altLang="en-US" sz="2400" i="1" baseline="-25000">
                <a:solidFill>
                  <a:srgbClr val="0000FF"/>
                </a:solidFill>
              </a:rPr>
              <a:t>1</a:t>
            </a:r>
            <a:r>
              <a:rPr lang="it-IT" altLang="en-US" sz="2400">
                <a:solidFill>
                  <a:srgbClr val="0000FF"/>
                </a:solidFill>
              </a:rPr>
              <a:t>.</a:t>
            </a:r>
          </a:p>
          <a:p>
            <a:pPr algn="just"/>
            <a:r>
              <a:rPr lang="it-IT" altLang="en-US" sz="2400">
                <a:solidFill>
                  <a:srgbClr val="0000FF"/>
                </a:solidFill>
              </a:rPr>
              <a:t>The </a:t>
            </a:r>
            <a:r>
              <a:rPr lang="it-IT" altLang="en-US" sz="2400" i="1">
                <a:solidFill>
                  <a:srgbClr val="0000FF"/>
                </a:solidFill>
              </a:rPr>
              <a:t>n-1</a:t>
            </a:r>
            <a:r>
              <a:rPr lang="it-IT" altLang="en-US" sz="2400">
                <a:solidFill>
                  <a:srgbClr val="0000FF"/>
                </a:solidFill>
              </a:rPr>
              <a:t> constants values (u</a:t>
            </a:r>
            <a:r>
              <a:rPr lang="it-IT" altLang="en-US" sz="2400" baseline="-25000">
                <a:solidFill>
                  <a:srgbClr val="0000FF"/>
                </a:solidFill>
              </a:rPr>
              <a:t>2,1</a:t>
            </a:r>
            <a:r>
              <a:rPr lang="it-IT" altLang="en-US" sz="2400">
                <a:solidFill>
                  <a:srgbClr val="0000FF"/>
                </a:solidFill>
              </a:rPr>
              <a:t>, u</a:t>
            </a:r>
            <a:r>
              <a:rPr lang="it-IT" altLang="en-US" sz="2400" baseline="-25000">
                <a:solidFill>
                  <a:srgbClr val="0000FF"/>
                </a:solidFill>
              </a:rPr>
              <a:t>2,2</a:t>
            </a:r>
            <a:r>
              <a:rPr lang="it-IT" altLang="en-US" sz="2400">
                <a:solidFill>
                  <a:srgbClr val="0000FF"/>
                </a:solidFill>
              </a:rPr>
              <a:t>, …, u</a:t>
            </a:r>
            <a:r>
              <a:rPr lang="it-IT" altLang="en-US" sz="2400" baseline="-25000">
                <a:solidFill>
                  <a:srgbClr val="0000FF"/>
                </a:solidFill>
              </a:rPr>
              <a:t>2,n-1</a:t>
            </a:r>
            <a:r>
              <a:rPr lang="it-IT" altLang="en-US" sz="2400">
                <a:solidFill>
                  <a:srgbClr val="0000FF"/>
                </a:solidFill>
              </a:rPr>
              <a:t>) of u</a:t>
            </a:r>
            <a:r>
              <a:rPr lang="it-IT" altLang="en-US" sz="2400" baseline="-25000">
                <a:solidFill>
                  <a:srgbClr val="0000FF"/>
                </a:solidFill>
              </a:rPr>
              <a:t>2</a:t>
            </a:r>
            <a:r>
              <a:rPr lang="it-IT" altLang="en-US" sz="2400">
                <a:solidFill>
                  <a:srgbClr val="0000FF"/>
                </a:solidFill>
              </a:rPr>
              <a:t> are obtained by solving a linear system, computed after integration of the chain and imposition of initial and final conditions.</a:t>
            </a:r>
          </a:p>
          <a:p>
            <a:pPr algn="just"/>
            <a:endParaRPr lang="it-IT" altLang="en-US" sz="2400">
              <a:solidFill>
                <a:srgbClr val="0000FF"/>
              </a:solidFill>
            </a:endParaRPr>
          </a:p>
          <a:p>
            <a:pPr algn="just"/>
            <a:r>
              <a:rPr lang="it-IT" altLang="en-US" sz="2400">
                <a:solidFill>
                  <a:srgbClr val="0000FF"/>
                </a:solidFill>
              </a:rPr>
              <a:t>In the case of coincidence between initial and final abscissa’s value, it is necessary to add an intermediate point, and it’s also impossible to carry out manoeuvres with automatic speed inversion. </a:t>
            </a:r>
          </a:p>
          <a:p>
            <a:pPr algn="just"/>
            <a:endParaRPr lang="it-IT" altLang="en-US" sz="2400">
              <a:solidFill>
                <a:srgbClr val="0000FF"/>
              </a:solidFill>
            </a:endParaRPr>
          </a:p>
          <a:p>
            <a:pPr algn="just"/>
            <a:r>
              <a:rPr lang="it-IT" altLang="en-US" sz="2400">
                <a:solidFill>
                  <a:srgbClr val="0000FF"/>
                </a:solidFill>
              </a:rPr>
              <a:t>One of this method’s drawbacks is the fact that steering speed may present discontinuities.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31747" name="Rectangle 3"/>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31748" name="Rectangle 4"/>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31749" name="Rectangle 5"/>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31750" name="CasellaDiTesto 1"/>
          <p:cNvSpPr txBox="1">
            <a:spLocks noChangeArrowheads="1"/>
          </p:cNvSpPr>
          <p:nvPr/>
        </p:nvSpPr>
        <p:spPr bwMode="auto">
          <a:xfrm>
            <a:off x="320675" y="1287463"/>
            <a:ext cx="842486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it-IT" altLang="en-US" sz="2400">
                <a:solidFill>
                  <a:srgbClr val="0000FF"/>
                </a:solidFill>
              </a:rPr>
              <a:t>This method, which use polynomial functions as inputs, is characterized by better performances in terms of input functions’ continuity ("smoothness").</a:t>
            </a:r>
          </a:p>
        </p:txBody>
      </p:sp>
      <p:sp>
        <p:nvSpPr>
          <p:cNvPr id="8" name="CasellaDiTesto 1"/>
          <p:cNvSpPr txBox="1">
            <a:spLocks noChangeArrowheads="1"/>
          </p:cNvSpPr>
          <p:nvPr/>
        </p:nvSpPr>
        <p:spPr bwMode="auto">
          <a:xfrm>
            <a:off x="331788" y="449263"/>
            <a:ext cx="6588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it-IT" altLang="en-US" sz="2400" b="1" dirty="0">
                <a:solidFill>
                  <a:srgbClr val="0000FF"/>
                </a:solidFill>
              </a:rPr>
              <a:t>2) </a:t>
            </a:r>
            <a:r>
              <a:rPr lang="it-IT" altLang="en-US" sz="2400" b="1" cap="all" dirty="0">
                <a:solidFill>
                  <a:srgbClr val="0000FF"/>
                </a:solidFill>
              </a:rPr>
              <a:t>POLYNOMIAL INPUTS</a:t>
            </a:r>
            <a:endParaRPr lang="en-US" altLang="en-US" sz="2400" b="1" cap="all" dirty="0">
              <a:solidFill>
                <a:srgbClr val="0000FF"/>
              </a:solidFill>
            </a:endParaRPr>
          </a:p>
        </p:txBody>
      </p:sp>
      <p:pic>
        <p:nvPicPr>
          <p:cNvPr id="31752"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7263" y="2697163"/>
            <a:ext cx="46101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CasellaDiTesto 1"/>
          <p:cNvSpPr txBox="1">
            <a:spLocks noChangeArrowheads="1"/>
          </p:cNvSpPr>
          <p:nvPr/>
        </p:nvSpPr>
        <p:spPr bwMode="auto">
          <a:xfrm>
            <a:off x="331788" y="4221163"/>
            <a:ext cx="84248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it-IT" altLang="en-US" sz="2400">
                <a:solidFill>
                  <a:srgbClr val="0000FF"/>
                </a:solidFill>
              </a:rPr>
              <a:t>But we can increase the degree of polynomial, in order to have more degrees which allow us to avoid eventually present obstacles.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33795" name="Rectangle 3"/>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33796" name="Rectangle 4"/>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33797" name="Rectangle 5"/>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33798" name="CasellaDiTesto 1"/>
          <p:cNvSpPr txBox="1">
            <a:spLocks noChangeArrowheads="1"/>
          </p:cNvSpPr>
          <p:nvPr/>
        </p:nvSpPr>
        <p:spPr bwMode="auto">
          <a:xfrm>
            <a:off x="358775" y="476250"/>
            <a:ext cx="8426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it-IT" altLang="en-US" sz="2400">
                <a:solidFill>
                  <a:srgbClr val="0000FF"/>
                </a:solidFill>
              </a:rPr>
              <a:t>By integrating the chain and imposing initial and final conditions, we will obtain a linear system into the unknowns (</a:t>
            </a:r>
            <a:r>
              <a:rPr lang="it-IT" altLang="en-US" sz="2400" i="1">
                <a:solidFill>
                  <a:srgbClr val="0000FF"/>
                </a:solidFill>
              </a:rPr>
              <a:t>c</a:t>
            </a:r>
            <a:r>
              <a:rPr lang="it-IT" altLang="en-US" sz="2400" i="1" baseline="-25000">
                <a:solidFill>
                  <a:srgbClr val="0000FF"/>
                </a:solidFill>
              </a:rPr>
              <a:t>0</a:t>
            </a:r>
            <a:r>
              <a:rPr lang="it-IT" altLang="en-US" sz="2400" i="1">
                <a:solidFill>
                  <a:srgbClr val="0000FF"/>
                </a:solidFill>
              </a:rPr>
              <a:t>, c</a:t>
            </a:r>
            <a:r>
              <a:rPr lang="it-IT" altLang="en-US" sz="2400" i="1" baseline="-25000">
                <a:solidFill>
                  <a:srgbClr val="0000FF"/>
                </a:solidFill>
              </a:rPr>
              <a:t>1</a:t>
            </a:r>
            <a:r>
              <a:rPr lang="it-IT" altLang="en-US" sz="2400" i="1">
                <a:solidFill>
                  <a:srgbClr val="0000FF"/>
                </a:solidFill>
              </a:rPr>
              <a:t>, …, c</a:t>
            </a:r>
            <a:r>
              <a:rPr lang="it-IT" altLang="en-US" sz="2400" i="1" baseline="-25000">
                <a:solidFill>
                  <a:srgbClr val="0000FF"/>
                </a:solidFill>
              </a:rPr>
              <a:t>n-2</a:t>
            </a:r>
            <a:r>
              <a:rPr lang="it-IT" altLang="en-US" sz="2400">
                <a:solidFill>
                  <a:srgbClr val="0000FF"/>
                </a:solidFill>
              </a:rPr>
              <a:t>):</a:t>
            </a:r>
          </a:p>
        </p:txBody>
      </p:sp>
      <p:pic>
        <p:nvPicPr>
          <p:cNvPr id="33799"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6300" y="1844675"/>
            <a:ext cx="4851400"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CasellaDiTesto 1"/>
          <p:cNvSpPr txBox="1">
            <a:spLocks noChangeArrowheads="1"/>
          </p:cNvSpPr>
          <p:nvPr/>
        </p:nvSpPr>
        <p:spPr bwMode="auto">
          <a:xfrm>
            <a:off x="358775" y="3954463"/>
            <a:ext cx="84264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it-IT" altLang="en-US" sz="2400" i="1">
                <a:solidFill>
                  <a:srgbClr val="0000FF"/>
                </a:solidFill>
              </a:rPr>
              <a:t>A(T)</a:t>
            </a:r>
            <a:r>
              <a:rPr lang="it-IT" altLang="en-US" sz="2400">
                <a:solidFill>
                  <a:srgbClr val="0000FF"/>
                </a:solidFill>
              </a:rPr>
              <a:t> can be inverted for </a:t>
            </a:r>
            <a:r>
              <a:rPr lang="it-IT" altLang="en-US" sz="2400" i="1">
                <a:solidFill>
                  <a:srgbClr val="0000FF"/>
                </a:solidFill>
              </a:rPr>
              <a:t>T≠0</a:t>
            </a:r>
            <a:r>
              <a:rPr lang="it-IT" altLang="en-US" sz="2400">
                <a:solidFill>
                  <a:srgbClr val="0000FF"/>
                </a:solidFill>
              </a:rPr>
              <a:t>. </a:t>
            </a:r>
          </a:p>
          <a:p>
            <a:pPr algn="just"/>
            <a:r>
              <a:rPr lang="it-IT" altLang="en-US" sz="2400">
                <a:solidFill>
                  <a:srgbClr val="0000FF"/>
                </a:solidFill>
              </a:rPr>
              <a:t>Also in this case if abscissa’s initial and final points coincide we must add an intermediate point, and we cannot carry out manoeuvres with automatic inversion of the speed.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35843" name="Rectangle 3"/>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35844" name="Rectangle 4"/>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35845" name="Rectangle 5"/>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11" name="CasellaDiTesto 1"/>
          <p:cNvSpPr txBox="1">
            <a:spLocks noChangeArrowheads="1"/>
          </p:cNvSpPr>
          <p:nvPr/>
        </p:nvSpPr>
        <p:spPr bwMode="auto">
          <a:xfrm>
            <a:off x="485775" y="2133600"/>
            <a:ext cx="81724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defRPr/>
            </a:pPr>
            <a:r>
              <a:rPr lang="en-GB" sz="2400" dirty="0">
                <a:solidFill>
                  <a:srgbClr val="0000FF"/>
                </a:solidFill>
              </a:rPr>
              <a:t>Drive a vehicle from pose [</a:t>
            </a:r>
            <a:r>
              <a:rPr lang="en-GB" sz="2400" i="1" dirty="0">
                <a:solidFill>
                  <a:srgbClr val="0000FF"/>
                </a:solidFill>
              </a:rPr>
              <a:t>0, 0, 0</a:t>
            </a:r>
            <a:r>
              <a:rPr lang="en-GB" sz="2400" dirty="0">
                <a:solidFill>
                  <a:srgbClr val="0000FF"/>
                </a:solidFill>
              </a:rPr>
              <a:t>] to [</a:t>
            </a:r>
            <a:r>
              <a:rPr lang="en-GB" sz="2400" i="1" dirty="0">
                <a:solidFill>
                  <a:srgbClr val="0000FF"/>
                </a:solidFill>
              </a:rPr>
              <a:t>1, 1, pi/2</a:t>
            </a:r>
            <a:r>
              <a:rPr lang="en-GB" sz="2400" dirty="0">
                <a:solidFill>
                  <a:srgbClr val="0000FF"/>
                </a:solidFill>
              </a:rPr>
              <a:t>] in </a:t>
            </a:r>
            <a:r>
              <a:rPr lang="en-GB" sz="2400" i="1" dirty="0">
                <a:solidFill>
                  <a:srgbClr val="0000FF"/>
                </a:solidFill>
              </a:rPr>
              <a:t>T=1s</a:t>
            </a:r>
            <a:r>
              <a:rPr lang="en-GB" sz="2400" dirty="0">
                <a:solidFill>
                  <a:srgbClr val="0000FF"/>
                </a:solidFill>
              </a:rPr>
              <a:t>, where the three coordinates are [</a:t>
            </a:r>
            <a:r>
              <a:rPr lang="en-GB" sz="2400" i="1" dirty="0">
                <a:solidFill>
                  <a:srgbClr val="0000FF"/>
                </a:solidFill>
              </a:rPr>
              <a:t>x, y, </a:t>
            </a:r>
            <a:r>
              <a:rPr lang="el-GR" sz="2400" i="1" dirty="0">
                <a:solidFill>
                  <a:srgbClr val="0000FF"/>
                </a:solidFill>
              </a:rPr>
              <a:t>δ</a:t>
            </a:r>
            <a:r>
              <a:rPr lang="en-GB" sz="2400" dirty="0">
                <a:solidFill>
                  <a:srgbClr val="0000FF"/>
                </a:solidFill>
              </a:rPr>
              <a:t>]. For a car like add the steering angle that you prefer.</a:t>
            </a:r>
          </a:p>
          <a:p>
            <a:pPr algn="just">
              <a:defRPr/>
            </a:pPr>
            <a:endParaRPr lang="it-IT" sz="2400" dirty="0">
              <a:solidFill>
                <a:srgbClr val="0000FF"/>
              </a:solidFill>
            </a:endParaRPr>
          </a:p>
          <a:p>
            <a:pPr marL="457200" indent="-457200" algn="just">
              <a:buFont typeface="+mj-lt"/>
              <a:buAutoNum type="arabicPeriod"/>
              <a:defRPr/>
            </a:pPr>
            <a:r>
              <a:rPr lang="en-GB" sz="2400" dirty="0">
                <a:solidFill>
                  <a:srgbClr val="0000FF"/>
                </a:solidFill>
              </a:rPr>
              <a:t>Choose monocycle, car-like or rhombic-like model and consider its chained form.</a:t>
            </a:r>
          </a:p>
          <a:p>
            <a:pPr marL="457200" indent="-457200" algn="just">
              <a:buFont typeface="+mj-lt"/>
              <a:buAutoNum type="arabicPeriod"/>
              <a:defRPr/>
            </a:pPr>
            <a:r>
              <a:rPr lang="en-GB" sz="2400" dirty="0">
                <a:solidFill>
                  <a:srgbClr val="0000FF"/>
                </a:solidFill>
              </a:rPr>
              <a:t>Choose piecewise constant or polynomial inputs.</a:t>
            </a:r>
            <a:endParaRPr lang="it-IT" sz="2400" dirty="0">
              <a:solidFill>
                <a:srgbClr val="0000FF"/>
              </a:solidFill>
            </a:endParaRPr>
          </a:p>
        </p:txBody>
      </p:sp>
      <p:sp>
        <p:nvSpPr>
          <p:cNvPr id="9" name="CasellaDiTesto 1"/>
          <p:cNvSpPr txBox="1">
            <a:spLocks noChangeArrowheads="1"/>
          </p:cNvSpPr>
          <p:nvPr/>
        </p:nvSpPr>
        <p:spPr bwMode="auto">
          <a:xfrm>
            <a:off x="358775" y="465138"/>
            <a:ext cx="8426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r>
              <a:rPr lang="en-US" altLang="en-US" sz="3600" b="1" cap="all" dirty="0">
                <a:solidFill>
                  <a:srgbClr val="0000FF"/>
                </a:solidFill>
              </a:rPr>
              <a:t>Work in class</a:t>
            </a:r>
            <a:endParaRPr lang="en-US" altLang="en-US" sz="3600" b="1" i="1" cap="all" dirty="0">
              <a:solidFill>
                <a:srgbClr val="0000FF"/>
              </a:solidFill>
            </a:endParaRPr>
          </a:p>
        </p:txBody>
      </p:sp>
      <p:sp>
        <p:nvSpPr>
          <p:cNvPr id="10" name="CasellaDiTesto 1"/>
          <p:cNvSpPr txBox="1">
            <a:spLocks noChangeArrowheads="1"/>
          </p:cNvSpPr>
          <p:nvPr/>
        </p:nvSpPr>
        <p:spPr bwMode="auto">
          <a:xfrm>
            <a:off x="485775" y="1438275"/>
            <a:ext cx="4352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it-IT" altLang="en-US" sz="2400" b="1" dirty="0">
                <a:solidFill>
                  <a:srgbClr val="0000FF"/>
                </a:solidFill>
              </a:rPr>
              <a:t>1) </a:t>
            </a:r>
            <a:r>
              <a:rPr lang="it-IT" altLang="en-US" sz="2400" b="1" cap="all" dirty="0">
                <a:solidFill>
                  <a:srgbClr val="0000FF"/>
                </a:solidFill>
              </a:rPr>
              <a:t>PATH PLANNING</a:t>
            </a:r>
            <a:endParaRPr lang="en-US" altLang="en-US" sz="2400" b="1" cap="all" dirty="0">
              <a:solidFill>
                <a:srgbClr val="0000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37891" name="Rectangle 3"/>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37892" name="Rectangle 4"/>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37893" name="Rectangle 5"/>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33798" name="CasellaDiTesto 1"/>
          <p:cNvSpPr txBox="1">
            <a:spLocks noChangeArrowheads="1"/>
          </p:cNvSpPr>
          <p:nvPr/>
        </p:nvSpPr>
        <p:spPr bwMode="auto">
          <a:xfrm>
            <a:off x="485775" y="476250"/>
            <a:ext cx="817245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indent="0" algn="just">
              <a:defRPr/>
            </a:pPr>
            <a:r>
              <a:rPr lang="en-GB" altLang="en-US" sz="2400" dirty="0">
                <a:solidFill>
                  <a:srgbClr val="0000FF"/>
                </a:solidFill>
              </a:rPr>
              <a:t>Then:</a:t>
            </a:r>
          </a:p>
          <a:p>
            <a:pPr marL="0" indent="0" algn="just">
              <a:defRPr/>
            </a:pPr>
            <a:endParaRPr lang="en-GB" altLang="en-US" sz="2400" dirty="0">
              <a:solidFill>
                <a:srgbClr val="0000FF"/>
              </a:solidFill>
            </a:endParaRPr>
          </a:p>
          <a:p>
            <a:pPr algn="just">
              <a:buFont typeface="+mj-lt"/>
              <a:buAutoNum type="arabicPeriod"/>
              <a:defRPr/>
            </a:pPr>
            <a:r>
              <a:rPr lang="en-GB" altLang="en-US" sz="2400" dirty="0">
                <a:solidFill>
                  <a:srgbClr val="0000FF"/>
                </a:solidFill>
              </a:rPr>
              <a:t>Compute initial and final conditions in the transformed coordinates .</a:t>
            </a:r>
            <a:endParaRPr lang="it-IT" altLang="en-US" sz="2400" dirty="0">
              <a:solidFill>
                <a:srgbClr val="0000FF"/>
              </a:solidFill>
            </a:endParaRPr>
          </a:p>
          <a:p>
            <a:pPr algn="just">
              <a:buFont typeface="Arial" panose="020B0604020202020204" pitchFamily="34" charset="0"/>
              <a:buAutoNum type="arabicPeriod"/>
              <a:defRPr/>
            </a:pPr>
            <a:r>
              <a:rPr lang="en-GB" altLang="en-US" sz="2400" dirty="0">
                <a:solidFill>
                  <a:srgbClr val="0000FF"/>
                </a:solidFill>
              </a:rPr>
              <a:t>Divide the time interval </a:t>
            </a:r>
            <a:r>
              <a:rPr lang="en-GB" altLang="en-US" sz="2400" i="1" dirty="0">
                <a:solidFill>
                  <a:srgbClr val="0000FF"/>
                </a:solidFill>
              </a:rPr>
              <a:t>T</a:t>
            </a:r>
            <a:r>
              <a:rPr lang="en-GB" altLang="en-US" sz="2400" dirty="0">
                <a:solidFill>
                  <a:srgbClr val="0000FF"/>
                </a:solidFill>
              </a:rPr>
              <a:t> in </a:t>
            </a:r>
            <a:r>
              <a:rPr lang="en-GB" altLang="en-US" sz="2400" i="1" dirty="0">
                <a:solidFill>
                  <a:srgbClr val="0000FF"/>
                </a:solidFill>
              </a:rPr>
              <a:t>n-1</a:t>
            </a:r>
            <a:r>
              <a:rPr lang="en-GB" altLang="en-US" sz="2400" dirty="0">
                <a:solidFill>
                  <a:srgbClr val="0000FF"/>
                </a:solidFill>
              </a:rPr>
              <a:t> intervals (</a:t>
            </a:r>
            <a:r>
              <a:rPr lang="en-GB" altLang="en-US" sz="2400" i="1" dirty="0">
                <a:solidFill>
                  <a:srgbClr val="0000FF"/>
                </a:solidFill>
              </a:rPr>
              <a:t>n</a:t>
            </a:r>
            <a:r>
              <a:rPr lang="en-GB" altLang="en-US" sz="2400" dirty="0">
                <a:solidFill>
                  <a:srgbClr val="0000FF"/>
                </a:solidFill>
              </a:rPr>
              <a:t> equal to the number of generalized coordinates).</a:t>
            </a:r>
            <a:endParaRPr lang="it-IT" altLang="en-US" sz="2400" dirty="0">
              <a:solidFill>
                <a:srgbClr val="0000FF"/>
              </a:solidFill>
            </a:endParaRPr>
          </a:p>
          <a:p>
            <a:pPr algn="just">
              <a:buFont typeface="Arial" panose="020B0604020202020204" pitchFamily="34" charset="0"/>
              <a:buAutoNum type="arabicPeriod"/>
              <a:defRPr/>
            </a:pPr>
            <a:r>
              <a:rPr lang="en-GB" altLang="en-US" sz="2400" dirty="0">
                <a:solidFill>
                  <a:srgbClr val="0000FF"/>
                </a:solidFill>
              </a:rPr>
              <a:t>Find input u</a:t>
            </a:r>
            <a:r>
              <a:rPr lang="en-GB" altLang="en-US" sz="2400" baseline="-25000" dirty="0">
                <a:solidFill>
                  <a:srgbClr val="0000FF"/>
                </a:solidFill>
              </a:rPr>
              <a:t>1</a:t>
            </a:r>
            <a:r>
              <a:rPr lang="en-GB" altLang="en-US" sz="2400" dirty="0">
                <a:solidFill>
                  <a:srgbClr val="0000FF"/>
                </a:solidFill>
              </a:rPr>
              <a:t> in explicit form and </a:t>
            </a:r>
            <a:r>
              <a:rPr lang="en-GB" altLang="en-US" sz="2400" u="sng" dirty="0">
                <a:solidFill>
                  <a:srgbClr val="0000FF"/>
                </a:solidFill>
              </a:rPr>
              <a:t>u</a:t>
            </a:r>
            <a:r>
              <a:rPr lang="en-GB" altLang="en-US" sz="2400" u="sng" baseline="-25000" dirty="0">
                <a:solidFill>
                  <a:srgbClr val="0000FF"/>
                </a:solidFill>
              </a:rPr>
              <a:t>2</a:t>
            </a:r>
            <a:r>
              <a:rPr lang="en-GB" altLang="en-US" sz="2400" u="sng" dirty="0">
                <a:solidFill>
                  <a:srgbClr val="0000FF"/>
                </a:solidFill>
              </a:rPr>
              <a:t> in symbolic form</a:t>
            </a:r>
            <a:r>
              <a:rPr lang="en-GB" altLang="en-US" sz="2400" dirty="0">
                <a:solidFill>
                  <a:srgbClr val="0000FF"/>
                </a:solidFill>
              </a:rPr>
              <a:t> for the </a:t>
            </a:r>
            <a:r>
              <a:rPr lang="en-GB" altLang="en-US" sz="2400" i="1" dirty="0">
                <a:solidFill>
                  <a:srgbClr val="0000FF"/>
                </a:solidFill>
              </a:rPr>
              <a:t>n-1</a:t>
            </a:r>
            <a:r>
              <a:rPr lang="en-GB" altLang="en-US" sz="2400" dirty="0">
                <a:solidFill>
                  <a:srgbClr val="0000FF"/>
                </a:solidFill>
              </a:rPr>
              <a:t> intervals.</a:t>
            </a:r>
            <a:endParaRPr lang="it-IT" altLang="en-US" sz="2400" dirty="0">
              <a:solidFill>
                <a:srgbClr val="0000FF"/>
              </a:solidFill>
            </a:endParaRPr>
          </a:p>
          <a:p>
            <a:pPr algn="just">
              <a:buFont typeface="Arial" panose="020B0604020202020204" pitchFamily="34" charset="0"/>
              <a:buAutoNum type="arabicPeriod"/>
              <a:defRPr/>
            </a:pPr>
            <a:r>
              <a:rPr lang="en-GB" altLang="en-US" sz="2400" u="sng" dirty="0">
                <a:solidFill>
                  <a:srgbClr val="0000FF"/>
                </a:solidFill>
              </a:rPr>
              <a:t>Integrate symbolically the chained form</a:t>
            </a:r>
            <a:r>
              <a:rPr lang="en-GB" altLang="en-US" sz="2400" dirty="0">
                <a:solidFill>
                  <a:srgbClr val="0000FF"/>
                </a:solidFill>
              </a:rPr>
              <a:t> equations starting from x</a:t>
            </a:r>
            <a:r>
              <a:rPr lang="en-GB" altLang="en-US" sz="2400" baseline="-25000" dirty="0">
                <a:solidFill>
                  <a:srgbClr val="0000FF"/>
                </a:solidFill>
              </a:rPr>
              <a:t>1 </a:t>
            </a:r>
            <a:r>
              <a:rPr lang="en-GB" altLang="en-US" sz="2400" dirty="0">
                <a:solidFill>
                  <a:srgbClr val="0000FF"/>
                </a:solidFill>
              </a:rPr>
              <a:t>in order to obtain x</a:t>
            </a:r>
            <a:r>
              <a:rPr lang="en-GB" altLang="en-US" sz="2400" baseline="-25000" dirty="0">
                <a:solidFill>
                  <a:srgbClr val="0000FF"/>
                </a:solidFill>
              </a:rPr>
              <a:t>i</a:t>
            </a:r>
            <a:r>
              <a:rPr lang="en-GB" altLang="en-US" sz="2400" dirty="0">
                <a:solidFill>
                  <a:srgbClr val="0000FF"/>
                </a:solidFill>
              </a:rPr>
              <a:t>(t), </a:t>
            </a:r>
            <a:r>
              <a:rPr lang="en-GB" altLang="en-US" sz="2400" i="1" dirty="0" err="1">
                <a:solidFill>
                  <a:srgbClr val="0000FF"/>
                </a:solidFill>
              </a:rPr>
              <a:t>i</a:t>
            </a:r>
            <a:r>
              <a:rPr lang="en-GB" altLang="en-US" sz="2400" i="1" dirty="0">
                <a:solidFill>
                  <a:srgbClr val="0000FF"/>
                </a:solidFill>
              </a:rPr>
              <a:t> = 1…n.</a:t>
            </a:r>
            <a:endParaRPr lang="it-IT" altLang="en-US" sz="2400" i="1" dirty="0">
              <a:solidFill>
                <a:srgbClr val="0000FF"/>
              </a:solidFill>
            </a:endParaRPr>
          </a:p>
          <a:p>
            <a:pPr algn="just">
              <a:buFont typeface="Arial" panose="020B0604020202020204" pitchFamily="34" charset="0"/>
              <a:buAutoNum type="arabicPeriod"/>
              <a:defRPr/>
            </a:pPr>
            <a:r>
              <a:rPr lang="en-GB" altLang="en-US" sz="2400" dirty="0">
                <a:solidFill>
                  <a:srgbClr val="0000FF"/>
                </a:solidFill>
              </a:rPr>
              <a:t>Constrain with the initial and final conditions to find a linear system in the symbolic piecewise constant u</a:t>
            </a:r>
            <a:r>
              <a:rPr lang="en-GB" altLang="en-US" sz="2400" baseline="-25000" dirty="0">
                <a:solidFill>
                  <a:srgbClr val="0000FF"/>
                </a:solidFill>
              </a:rPr>
              <a:t>2</a:t>
            </a:r>
            <a:r>
              <a:rPr lang="en-GB" altLang="en-US" sz="2400" dirty="0">
                <a:solidFill>
                  <a:srgbClr val="0000FF"/>
                </a:solidFill>
              </a:rPr>
              <a:t> inputs (polynomial coefficients in the other case).</a:t>
            </a:r>
            <a:endParaRPr lang="it-IT" altLang="en-US" sz="2400" dirty="0">
              <a:solidFill>
                <a:srgbClr val="0000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39939" name="Rectangle 3"/>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39940" name="Rectangle 4"/>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39941" name="Rectangle 5"/>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39942" name="CasellaDiTesto 1"/>
          <p:cNvSpPr txBox="1">
            <a:spLocks noChangeArrowheads="1"/>
          </p:cNvSpPr>
          <p:nvPr/>
        </p:nvSpPr>
        <p:spPr bwMode="auto">
          <a:xfrm>
            <a:off x="485775" y="908050"/>
            <a:ext cx="81724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buFont typeface="Arial" panose="020B0604020202020204" pitchFamily="34" charset="0"/>
              <a:buAutoNum type="arabicPeriod" startAt="6"/>
            </a:pPr>
            <a:r>
              <a:rPr lang="en-GB" altLang="en-US" sz="2400">
                <a:solidFill>
                  <a:srgbClr val="0000FF"/>
                </a:solidFill>
              </a:rPr>
              <a:t>Solve for the u</a:t>
            </a:r>
            <a:r>
              <a:rPr lang="en-GB" altLang="en-US" sz="2400" baseline="-25000">
                <a:solidFill>
                  <a:srgbClr val="0000FF"/>
                </a:solidFill>
              </a:rPr>
              <a:t>2i</a:t>
            </a:r>
            <a:r>
              <a:rPr lang="en-GB" altLang="en-US" sz="2400">
                <a:solidFill>
                  <a:srgbClr val="0000FF"/>
                </a:solidFill>
              </a:rPr>
              <a:t> unknowns.</a:t>
            </a:r>
          </a:p>
          <a:p>
            <a:pPr algn="just">
              <a:buFont typeface="Arial" panose="020B0604020202020204" pitchFamily="34" charset="0"/>
              <a:buAutoNum type="arabicPeriod" startAt="6"/>
            </a:pPr>
            <a:r>
              <a:rPr lang="en-GB" altLang="en-US" sz="2400">
                <a:solidFill>
                  <a:srgbClr val="0000FF"/>
                </a:solidFill>
              </a:rPr>
              <a:t>Substitute the u</a:t>
            </a:r>
            <a:r>
              <a:rPr lang="en-GB" altLang="en-US" sz="2400" baseline="-25000">
                <a:solidFill>
                  <a:srgbClr val="0000FF"/>
                </a:solidFill>
              </a:rPr>
              <a:t>2i</a:t>
            </a:r>
            <a:r>
              <a:rPr lang="en-GB" altLang="en-US" sz="2400">
                <a:solidFill>
                  <a:srgbClr val="0000FF"/>
                </a:solidFill>
              </a:rPr>
              <a:t> values to obtain x</a:t>
            </a:r>
            <a:r>
              <a:rPr lang="en-GB" altLang="en-US" sz="2400" baseline="-25000">
                <a:solidFill>
                  <a:srgbClr val="0000FF"/>
                </a:solidFill>
              </a:rPr>
              <a:t>i</a:t>
            </a:r>
            <a:r>
              <a:rPr lang="en-GB" altLang="en-US" sz="2400">
                <a:solidFill>
                  <a:srgbClr val="0000FF"/>
                </a:solidFill>
              </a:rPr>
              <a:t>(t).</a:t>
            </a:r>
            <a:endParaRPr lang="it-IT" altLang="en-US" sz="2400">
              <a:solidFill>
                <a:srgbClr val="0000FF"/>
              </a:solidFill>
            </a:endParaRPr>
          </a:p>
          <a:p>
            <a:pPr algn="just">
              <a:buFont typeface="Arial" panose="020B0604020202020204" pitchFamily="34" charset="0"/>
              <a:buAutoNum type="arabicPeriod" startAt="6"/>
            </a:pPr>
            <a:r>
              <a:rPr lang="en-GB" altLang="en-US" sz="2400">
                <a:solidFill>
                  <a:srgbClr val="0000FF"/>
                </a:solidFill>
              </a:rPr>
              <a:t>From the coordinates transform equations find the generalized coordinates (</a:t>
            </a:r>
            <a:r>
              <a:rPr lang="en-GB" altLang="en-US" sz="2400" i="1">
                <a:solidFill>
                  <a:srgbClr val="0000FF"/>
                </a:solidFill>
              </a:rPr>
              <a:t>x, y, </a:t>
            </a:r>
            <a:r>
              <a:rPr lang="el-GR" altLang="en-US" sz="2400" i="1">
                <a:solidFill>
                  <a:srgbClr val="0000FF"/>
                </a:solidFill>
              </a:rPr>
              <a:t>δ</a:t>
            </a:r>
            <a:r>
              <a:rPr lang="en-GB" altLang="en-US" sz="2400" i="1">
                <a:solidFill>
                  <a:srgbClr val="0000FF"/>
                </a:solidFill>
              </a:rPr>
              <a:t> </a:t>
            </a:r>
            <a:r>
              <a:rPr lang="en-GB" altLang="en-US" sz="2400">
                <a:solidFill>
                  <a:srgbClr val="0000FF"/>
                </a:solidFill>
              </a:rPr>
              <a:t>for the monocycle and </a:t>
            </a:r>
            <a:r>
              <a:rPr lang="en-GB" altLang="en-US" sz="2400" i="1">
                <a:solidFill>
                  <a:srgbClr val="0000FF"/>
                </a:solidFill>
              </a:rPr>
              <a:t>x, y, </a:t>
            </a:r>
            <a:r>
              <a:rPr lang="el-GR" altLang="en-US" sz="2400" i="1">
                <a:solidFill>
                  <a:srgbClr val="0000FF"/>
                </a:solidFill>
              </a:rPr>
              <a:t>δ</a:t>
            </a:r>
            <a:r>
              <a:rPr lang="it-IT" altLang="en-US" sz="2400">
                <a:solidFill>
                  <a:srgbClr val="0000FF"/>
                </a:solidFill>
              </a:rPr>
              <a:t>, </a:t>
            </a:r>
            <a:r>
              <a:rPr lang="el-GR" altLang="en-US" sz="2400">
                <a:solidFill>
                  <a:srgbClr val="0000FF"/>
                </a:solidFill>
              </a:rPr>
              <a:t>α</a:t>
            </a:r>
            <a:r>
              <a:rPr lang="en-GB" altLang="en-US" sz="2400">
                <a:solidFill>
                  <a:srgbClr val="0000FF"/>
                </a:solidFill>
              </a:rPr>
              <a:t> for the car-like).</a:t>
            </a:r>
            <a:endParaRPr lang="it-IT" altLang="en-US" sz="2400">
              <a:solidFill>
                <a:srgbClr val="0000FF"/>
              </a:solidFill>
            </a:endParaRPr>
          </a:p>
          <a:p>
            <a:pPr algn="just">
              <a:buFont typeface="Arial" panose="020B0604020202020204" pitchFamily="34" charset="0"/>
              <a:buAutoNum type="arabicPeriod" startAt="6"/>
            </a:pPr>
            <a:r>
              <a:rPr lang="en-GB" altLang="en-US" sz="2400">
                <a:solidFill>
                  <a:srgbClr val="0000FF"/>
                </a:solidFill>
              </a:rPr>
              <a:t>From the input transform equations find the two inputs as a function of time.</a:t>
            </a:r>
            <a:endParaRPr lang="it-IT" altLang="en-US" sz="2400">
              <a:solidFill>
                <a:srgbClr val="0000FF"/>
              </a:solidFill>
            </a:endParaRPr>
          </a:p>
          <a:p>
            <a:pPr algn="just">
              <a:buFont typeface="Arial" panose="020B0604020202020204" pitchFamily="34" charset="0"/>
              <a:buAutoNum type="arabicPeriod" startAt="6"/>
            </a:pPr>
            <a:r>
              <a:rPr lang="en-GB" altLang="en-US" sz="2400">
                <a:solidFill>
                  <a:srgbClr val="0000FF"/>
                </a:solidFill>
              </a:rPr>
              <a:t>Plot the resulting trajectories/paths in the 2D space and inputs as a function of time.</a:t>
            </a:r>
            <a:endParaRPr lang="it-IT" altLang="en-US" sz="2400">
              <a:solidFill>
                <a:srgbClr val="0000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41987" name="Rectangle 3"/>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41988" name="Rectangle 4"/>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41989" name="Rectangle 5"/>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11" name="CasellaDiTesto 1"/>
          <p:cNvSpPr txBox="1">
            <a:spLocks noChangeArrowheads="1"/>
          </p:cNvSpPr>
          <p:nvPr/>
        </p:nvSpPr>
        <p:spPr bwMode="auto">
          <a:xfrm>
            <a:off x="611188" y="1125538"/>
            <a:ext cx="768667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defRPr/>
            </a:pPr>
            <a:r>
              <a:rPr lang="en-GB" sz="2400" dirty="0">
                <a:solidFill>
                  <a:srgbClr val="0000FF"/>
                </a:solidFill>
              </a:rPr>
              <a:t>Once finished the above steps, you can consider the following:</a:t>
            </a:r>
          </a:p>
          <a:p>
            <a:pPr algn="just">
              <a:defRPr/>
            </a:pPr>
            <a:endParaRPr lang="it-IT" sz="2400" dirty="0">
              <a:solidFill>
                <a:srgbClr val="0000FF"/>
              </a:solidFill>
            </a:endParaRPr>
          </a:p>
          <a:p>
            <a:pPr marL="457200" indent="-457200" algn="just">
              <a:buFont typeface="+mj-lt"/>
              <a:buAutoNum type="arabicPeriod"/>
              <a:defRPr/>
            </a:pPr>
            <a:r>
              <a:rPr lang="en-GB" sz="2400" dirty="0">
                <a:solidFill>
                  <a:srgbClr val="0000FF"/>
                </a:solidFill>
              </a:rPr>
              <a:t>Compare the results with other inputs.</a:t>
            </a:r>
            <a:endParaRPr lang="it-IT" sz="2400" dirty="0">
              <a:solidFill>
                <a:srgbClr val="0000FF"/>
              </a:solidFill>
            </a:endParaRPr>
          </a:p>
          <a:p>
            <a:pPr marL="457200" indent="-457200" algn="just">
              <a:buFont typeface="+mj-lt"/>
              <a:buAutoNum type="arabicPeriod"/>
              <a:defRPr/>
            </a:pPr>
            <a:r>
              <a:rPr lang="en-GB" sz="2400" dirty="0">
                <a:solidFill>
                  <a:srgbClr val="0000FF"/>
                </a:solidFill>
              </a:rPr>
              <a:t>Add to the polynomial input one order and choose the resulting degree of freedom to change your path (imagine an application of obstacle avoidance).</a:t>
            </a:r>
            <a:endParaRPr lang="it-IT" sz="2400" dirty="0">
              <a:solidFill>
                <a:srgbClr val="0000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7171" name="Rectangle 3"/>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7172" name="Rectangle 4"/>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7173" name="Rectangle 5"/>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5126" name="CasellaDiTesto 1"/>
          <p:cNvSpPr txBox="1">
            <a:spLocks noChangeArrowheads="1"/>
          </p:cNvSpPr>
          <p:nvPr/>
        </p:nvSpPr>
        <p:spPr bwMode="auto">
          <a:xfrm>
            <a:off x="962025" y="388938"/>
            <a:ext cx="7219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r>
              <a:rPr lang="it-IT" altLang="en-US" sz="3600" b="1" cap="all" dirty="0">
                <a:solidFill>
                  <a:srgbClr val="0000FF"/>
                </a:solidFill>
              </a:rPr>
              <a:t>Systems in </a:t>
            </a:r>
            <a:r>
              <a:rPr lang="it-IT" altLang="en-US" sz="3600" b="1" i="1" cap="all" dirty="0">
                <a:solidFill>
                  <a:srgbClr val="0000FF"/>
                </a:solidFill>
              </a:rPr>
              <a:t>"</a:t>
            </a:r>
            <a:r>
              <a:rPr lang="it-IT" altLang="en-US" sz="3600" b="1" i="1" cap="all" dirty="0" err="1">
                <a:solidFill>
                  <a:srgbClr val="0000FF"/>
                </a:solidFill>
              </a:rPr>
              <a:t>chained</a:t>
            </a:r>
            <a:r>
              <a:rPr lang="it-IT" altLang="en-US" sz="3600" b="1" i="1" cap="all" dirty="0">
                <a:solidFill>
                  <a:srgbClr val="0000FF"/>
                </a:solidFill>
              </a:rPr>
              <a:t> </a:t>
            </a:r>
            <a:r>
              <a:rPr lang="it-IT" altLang="en-US" sz="3600" b="1" i="1" cap="all" dirty="0" err="1">
                <a:solidFill>
                  <a:srgbClr val="0000FF"/>
                </a:solidFill>
              </a:rPr>
              <a:t>form</a:t>
            </a:r>
            <a:r>
              <a:rPr lang="it-IT" altLang="en-US" sz="3600" b="1" i="1" cap="all" dirty="0">
                <a:solidFill>
                  <a:srgbClr val="0000FF"/>
                </a:solidFill>
              </a:rPr>
              <a:t>"</a:t>
            </a:r>
            <a:endParaRPr lang="en-US" altLang="en-US" sz="3600" b="1" i="1" cap="all" dirty="0">
              <a:solidFill>
                <a:srgbClr val="0000FF"/>
              </a:solidFill>
            </a:endParaRPr>
          </a:p>
        </p:txBody>
      </p:sp>
      <p:sp>
        <p:nvSpPr>
          <p:cNvPr id="7175" name="CasellaDiTesto 1"/>
          <p:cNvSpPr txBox="1">
            <a:spLocks noChangeArrowheads="1"/>
          </p:cNvSpPr>
          <p:nvPr/>
        </p:nvSpPr>
        <p:spPr bwMode="auto">
          <a:xfrm>
            <a:off x="981075" y="1384300"/>
            <a:ext cx="7200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it-IT" altLang="en-US" sz="2400">
                <a:solidFill>
                  <a:srgbClr val="0000FF"/>
                </a:solidFill>
              </a:rPr>
              <a:t>This formulation allows a simple integration of the kinematic equations:</a:t>
            </a:r>
            <a:endParaRPr lang="en-US" altLang="en-US" sz="2400">
              <a:solidFill>
                <a:srgbClr val="0000FF"/>
              </a:solidFill>
            </a:endParaRPr>
          </a:p>
        </p:txBody>
      </p:sp>
      <p:sp>
        <p:nvSpPr>
          <p:cNvPr id="7176"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a:p>
        </p:txBody>
      </p:sp>
      <p:pic>
        <p:nvPicPr>
          <p:cNvPr id="7177"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0" y="2349500"/>
            <a:ext cx="48260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44035" name="Rectangle 3"/>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44036" name="Rectangle 4"/>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44037" name="Rectangle 5"/>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44038" name="CasellaDiTesto 1"/>
          <p:cNvSpPr txBox="1">
            <a:spLocks noChangeArrowheads="1"/>
          </p:cNvSpPr>
          <p:nvPr/>
        </p:nvSpPr>
        <p:spPr bwMode="auto">
          <a:xfrm>
            <a:off x="503238" y="1916113"/>
            <a:ext cx="8137525"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buFont typeface="Arial" panose="020B0604020202020204" pitchFamily="34" charset="0"/>
              <a:buAutoNum type="arabicPeriod"/>
            </a:pPr>
            <a:r>
              <a:rPr lang="en-GB" altLang="en-US" sz="2400">
                <a:solidFill>
                  <a:srgbClr val="0000FF"/>
                </a:solidFill>
              </a:rPr>
              <a:t>Define </a:t>
            </a:r>
            <a:r>
              <a:rPr lang="en-GB" altLang="en-US" sz="2400" i="1">
                <a:solidFill>
                  <a:srgbClr val="0000FF"/>
                </a:solidFill>
              </a:rPr>
              <a:t>Oi = [xi, yi]</a:t>
            </a:r>
            <a:r>
              <a:rPr lang="en-GB" altLang="en-US" sz="2400" i="1" baseline="30000">
                <a:solidFill>
                  <a:srgbClr val="0000FF"/>
                </a:solidFill>
              </a:rPr>
              <a:t>T</a:t>
            </a:r>
            <a:r>
              <a:rPr lang="en-GB" altLang="en-US" sz="2400" i="1">
                <a:solidFill>
                  <a:srgbClr val="0000FF"/>
                </a:solidFill>
              </a:rPr>
              <a:t> i=1…n </a:t>
            </a:r>
            <a:r>
              <a:rPr lang="en-GB" altLang="en-US" sz="2400">
                <a:solidFill>
                  <a:srgbClr val="0000FF"/>
                </a:solidFill>
              </a:rPr>
              <a:t>point obstacles.</a:t>
            </a:r>
            <a:endParaRPr lang="it-IT" altLang="en-US" sz="2400">
              <a:solidFill>
                <a:srgbClr val="0000FF"/>
              </a:solidFill>
            </a:endParaRPr>
          </a:p>
          <a:p>
            <a:pPr algn="just">
              <a:buFont typeface="Arial" panose="020B0604020202020204" pitchFamily="34" charset="0"/>
              <a:buAutoNum type="arabicPeriod"/>
            </a:pPr>
            <a:r>
              <a:rPr lang="en-GB" altLang="en-US" sz="2400">
                <a:solidFill>
                  <a:srgbClr val="0000FF"/>
                </a:solidFill>
              </a:rPr>
              <a:t>Define symbolically the polynomial’s parameters.</a:t>
            </a:r>
            <a:endParaRPr lang="it-IT" altLang="en-US" sz="2400">
              <a:solidFill>
                <a:srgbClr val="0000FF"/>
              </a:solidFill>
            </a:endParaRPr>
          </a:p>
          <a:p>
            <a:pPr algn="just">
              <a:buFont typeface="Arial" panose="020B0604020202020204" pitchFamily="34" charset="0"/>
              <a:buAutoNum type="arabicPeriod"/>
            </a:pPr>
            <a:r>
              <a:rPr lang="en-GB" altLang="en-US" sz="2400">
                <a:solidFill>
                  <a:srgbClr val="0000FF"/>
                </a:solidFill>
              </a:rPr>
              <a:t>For every </a:t>
            </a:r>
            <a:r>
              <a:rPr lang="en-GB" altLang="en-US" sz="2400" i="1">
                <a:solidFill>
                  <a:srgbClr val="0000FF"/>
                </a:solidFill>
              </a:rPr>
              <a:t>Oi</a:t>
            </a:r>
            <a:r>
              <a:rPr lang="en-GB" altLang="en-US" sz="2400">
                <a:solidFill>
                  <a:srgbClr val="0000FF"/>
                </a:solidFill>
              </a:rPr>
              <a:t> choose a </a:t>
            </a:r>
            <a:r>
              <a:rPr lang="en-GB" altLang="en-US" sz="2400" i="1">
                <a:solidFill>
                  <a:srgbClr val="0000FF"/>
                </a:solidFill>
              </a:rPr>
              <a:t>Pi</a:t>
            </a:r>
            <a:r>
              <a:rPr lang="en-GB" altLang="en-US" sz="2400">
                <a:solidFill>
                  <a:srgbClr val="0000FF"/>
                </a:solidFill>
              </a:rPr>
              <a:t> on the trajectory (or find the one with minimum distance).</a:t>
            </a:r>
          </a:p>
          <a:p>
            <a:pPr algn="just">
              <a:buFont typeface="Arial" panose="020B0604020202020204" pitchFamily="34" charset="0"/>
              <a:buAutoNum type="arabicPeriod"/>
            </a:pPr>
            <a:r>
              <a:rPr lang="en-GB" altLang="en-US" sz="2400">
                <a:solidFill>
                  <a:srgbClr val="0000FF"/>
                </a:solidFill>
              </a:rPr>
              <a:t>Build a functional that uses the distances of </a:t>
            </a:r>
            <a:r>
              <a:rPr lang="en-GB" altLang="en-US" sz="2400" i="1">
                <a:solidFill>
                  <a:srgbClr val="0000FF"/>
                </a:solidFill>
              </a:rPr>
              <a:t>Oi</a:t>
            </a:r>
            <a:r>
              <a:rPr lang="en-GB" altLang="en-US" sz="2400">
                <a:solidFill>
                  <a:srgbClr val="0000FF"/>
                </a:solidFill>
              </a:rPr>
              <a:t> from </a:t>
            </a:r>
            <a:r>
              <a:rPr lang="en-GB" altLang="en-US" sz="2400" i="1">
                <a:solidFill>
                  <a:srgbClr val="0000FF"/>
                </a:solidFill>
              </a:rPr>
              <a:t>Pi.</a:t>
            </a:r>
            <a:endParaRPr lang="it-IT" altLang="en-US" sz="2400" i="1">
              <a:solidFill>
                <a:srgbClr val="0000FF"/>
              </a:solidFill>
            </a:endParaRPr>
          </a:p>
          <a:p>
            <a:pPr algn="just">
              <a:buFont typeface="Arial" panose="020B0604020202020204" pitchFamily="34" charset="0"/>
              <a:buAutoNum type="arabicPeriod"/>
            </a:pPr>
            <a:r>
              <a:rPr lang="en-GB" altLang="en-US" sz="2400">
                <a:solidFill>
                  <a:srgbClr val="0000FF"/>
                </a:solidFill>
              </a:rPr>
              <a:t>Minimize this functional.</a:t>
            </a:r>
            <a:endParaRPr lang="it-IT" altLang="en-US" sz="2400">
              <a:solidFill>
                <a:srgbClr val="0000FF"/>
              </a:solidFill>
            </a:endParaRPr>
          </a:p>
          <a:p>
            <a:pPr algn="just">
              <a:buFont typeface="Arial" panose="020B0604020202020204" pitchFamily="34" charset="0"/>
              <a:buAutoNum type="arabicPeriod"/>
            </a:pPr>
            <a:r>
              <a:rPr lang="en-GB" altLang="en-US" sz="2400">
                <a:solidFill>
                  <a:srgbClr val="0000FF"/>
                </a:solidFill>
              </a:rPr>
              <a:t>Try to change the degree of polynomial that you choose as degree of freedom.</a:t>
            </a:r>
            <a:endParaRPr lang="it-IT" altLang="en-US" sz="2400">
              <a:solidFill>
                <a:srgbClr val="0000FF"/>
              </a:solidFill>
            </a:endParaRPr>
          </a:p>
          <a:p>
            <a:pPr algn="just">
              <a:buFont typeface="Arial" panose="020B0604020202020204" pitchFamily="34" charset="0"/>
              <a:buAutoNum type="arabicPeriod"/>
            </a:pPr>
            <a:r>
              <a:rPr lang="en-GB" altLang="en-US" sz="2400">
                <a:solidFill>
                  <a:srgbClr val="0000FF"/>
                </a:solidFill>
              </a:rPr>
              <a:t>Try to add obstacles and degrees of freedom (as coefficients to the polynomial).</a:t>
            </a:r>
            <a:endParaRPr lang="it-IT" altLang="en-US" sz="2400">
              <a:solidFill>
                <a:srgbClr val="0000FF"/>
              </a:solidFill>
            </a:endParaRPr>
          </a:p>
        </p:txBody>
      </p:sp>
      <p:sp>
        <p:nvSpPr>
          <p:cNvPr id="9" name="CasellaDiTesto 1"/>
          <p:cNvSpPr txBox="1">
            <a:spLocks noChangeArrowheads="1"/>
          </p:cNvSpPr>
          <p:nvPr/>
        </p:nvSpPr>
        <p:spPr bwMode="auto">
          <a:xfrm>
            <a:off x="392113" y="1219200"/>
            <a:ext cx="85693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it-IT" altLang="en-US" sz="2200" b="1" dirty="0">
                <a:solidFill>
                  <a:srgbClr val="0000FF"/>
                </a:solidFill>
              </a:rPr>
              <a:t>A) </a:t>
            </a:r>
            <a:r>
              <a:rPr lang="en-US" altLang="en-US" sz="2200" b="1" dirty="0">
                <a:solidFill>
                  <a:srgbClr val="0000FF"/>
                </a:solidFill>
              </a:rPr>
              <a:t>Minimization of distance from a set of points like obstacles</a:t>
            </a:r>
            <a:endParaRPr lang="en-US" altLang="en-US" sz="2200" b="1" cap="all" dirty="0">
              <a:solidFill>
                <a:srgbClr val="0000FF"/>
              </a:solidFill>
            </a:endParaRPr>
          </a:p>
        </p:txBody>
      </p:sp>
      <p:sp>
        <p:nvSpPr>
          <p:cNvPr id="10" name="CasellaDiTesto 1"/>
          <p:cNvSpPr txBox="1">
            <a:spLocks noChangeArrowheads="1"/>
          </p:cNvSpPr>
          <p:nvPr/>
        </p:nvSpPr>
        <p:spPr bwMode="auto">
          <a:xfrm>
            <a:off x="392113" y="487363"/>
            <a:ext cx="60848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it-IT" altLang="en-US" sz="2400" b="1" dirty="0">
                <a:solidFill>
                  <a:srgbClr val="0000FF"/>
                </a:solidFill>
              </a:rPr>
              <a:t>2) </a:t>
            </a:r>
            <a:r>
              <a:rPr lang="en-US" altLang="en-US" sz="2400" b="1" cap="all" dirty="0">
                <a:solidFill>
                  <a:srgbClr val="0000FF"/>
                </a:solidFill>
              </a:rPr>
              <a:t>OPTIMIZATION ALGORITHMS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46083" name="Rectangle 3"/>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46084" name="Rectangle 4"/>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46085" name="Rectangle 5"/>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46086" name="CasellaDiTesto 1"/>
          <p:cNvSpPr txBox="1">
            <a:spLocks noChangeArrowheads="1"/>
          </p:cNvSpPr>
          <p:nvPr/>
        </p:nvSpPr>
        <p:spPr bwMode="auto">
          <a:xfrm>
            <a:off x="503236" y="1561895"/>
            <a:ext cx="8137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buFont typeface="Arial" panose="020B0604020202020204" pitchFamily="34" charset="0"/>
              <a:buAutoNum type="arabicPeriod"/>
            </a:pPr>
            <a:r>
              <a:rPr lang="it-IT" altLang="en-US" sz="2400" dirty="0">
                <a:solidFill>
                  <a:srgbClr val="0000FF"/>
                </a:solidFill>
              </a:rPr>
              <a:t>Choose the right target to minimize in order to find the shortest path that can be performed by vehicle…</a:t>
            </a:r>
          </a:p>
        </p:txBody>
      </p:sp>
      <p:sp>
        <p:nvSpPr>
          <p:cNvPr id="46087" name="CasellaDiTesto 1"/>
          <p:cNvSpPr txBox="1">
            <a:spLocks noChangeArrowheads="1"/>
          </p:cNvSpPr>
          <p:nvPr/>
        </p:nvSpPr>
        <p:spPr bwMode="auto">
          <a:xfrm>
            <a:off x="683416" y="4306997"/>
            <a:ext cx="77771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it-IT" altLang="en-US" sz="4400" b="1" dirty="0">
                <a:solidFill>
                  <a:srgbClr val="0000FF"/>
                </a:solidFill>
              </a:rPr>
              <a:t>IT’S UP TO YOU!!!!!!</a:t>
            </a:r>
            <a:endParaRPr lang="en-US" altLang="en-US" sz="4400" b="1" dirty="0">
              <a:solidFill>
                <a:srgbClr val="0000FF"/>
              </a:solidFill>
            </a:endParaRPr>
          </a:p>
        </p:txBody>
      </p:sp>
      <p:sp>
        <p:nvSpPr>
          <p:cNvPr id="9" name="CasellaDiTesto 1"/>
          <p:cNvSpPr txBox="1">
            <a:spLocks noChangeArrowheads="1"/>
          </p:cNvSpPr>
          <p:nvPr/>
        </p:nvSpPr>
        <p:spPr bwMode="auto">
          <a:xfrm>
            <a:off x="503236" y="566424"/>
            <a:ext cx="81375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it-IT" altLang="en-US" sz="2400" b="1" dirty="0">
                <a:solidFill>
                  <a:srgbClr val="0000FF"/>
                </a:solidFill>
              </a:rPr>
              <a:t>B) </a:t>
            </a:r>
            <a:r>
              <a:rPr lang="en-US" altLang="en-US" sz="2400" b="1" dirty="0">
                <a:solidFill>
                  <a:srgbClr val="0000FF"/>
                </a:solidFill>
              </a:rPr>
              <a:t>Minimization of length of path in the presence of obstacles</a:t>
            </a:r>
            <a:endParaRPr lang="en-US" altLang="en-US" sz="2400" b="1" cap="all" dirty="0">
              <a:solidFill>
                <a:srgbClr val="0000FF"/>
              </a:solidFill>
            </a:endParaRPr>
          </a:p>
        </p:txBody>
      </p:sp>
      <p:pic>
        <p:nvPicPr>
          <p:cNvPr id="2" name="Picture 1"/>
          <p:cNvPicPr>
            <a:picLocks noChangeAspect="1"/>
          </p:cNvPicPr>
          <p:nvPr/>
        </p:nvPicPr>
        <p:blipFill>
          <a:blip r:embed="rId3"/>
          <a:stretch>
            <a:fillRect/>
          </a:stretch>
        </p:blipFill>
        <p:spPr>
          <a:xfrm>
            <a:off x="1349894" y="2532676"/>
            <a:ext cx="6444208" cy="134878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48131" name="Rectangle 3"/>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48132" name="Rectangle 4"/>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48133" name="Rectangle 5"/>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9" name="CasellaDiTesto 1"/>
          <p:cNvSpPr txBox="1">
            <a:spLocks noChangeArrowheads="1"/>
          </p:cNvSpPr>
          <p:nvPr/>
        </p:nvSpPr>
        <p:spPr bwMode="auto">
          <a:xfrm>
            <a:off x="593725" y="5373688"/>
            <a:ext cx="7956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r>
              <a:rPr lang="it-IT" altLang="en-US" sz="2400" b="1" dirty="0">
                <a:solidFill>
                  <a:srgbClr val="0000FF"/>
                </a:solidFill>
              </a:rPr>
              <a:t>SUGGESTION: use </a:t>
            </a:r>
            <a:r>
              <a:rPr lang="it-IT" altLang="en-US" sz="2400" b="1" dirty="0" err="1">
                <a:solidFill>
                  <a:srgbClr val="0000FF"/>
                </a:solidFill>
              </a:rPr>
              <a:t>often</a:t>
            </a:r>
            <a:r>
              <a:rPr lang="it-IT" altLang="en-US" sz="2400" b="1" dirty="0">
                <a:solidFill>
                  <a:srgbClr val="0000FF"/>
                </a:solidFill>
              </a:rPr>
              <a:t> </a:t>
            </a:r>
            <a:r>
              <a:rPr lang="it-IT" altLang="en-US" sz="2400" b="1" dirty="0" err="1">
                <a:solidFill>
                  <a:srgbClr val="0000FF"/>
                </a:solidFill>
              </a:rPr>
              <a:t>Maple</a:t>
            </a:r>
            <a:r>
              <a:rPr lang="it-IT" altLang="en-US" sz="2400" b="1" dirty="0">
                <a:solidFill>
                  <a:srgbClr val="0000FF"/>
                </a:solidFill>
              </a:rPr>
              <a:t> Help!</a:t>
            </a:r>
            <a:endParaRPr lang="en-US" altLang="en-US" sz="2400" b="1" cap="all" dirty="0">
              <a:solidFill>
                <a:srgbClr val="0000FF"/>
              </a:solidFill>
            </a:endParaRPr>
          </a:p>
        </p:txBody>
      </p:sp>
      <p:sp>
        <p:nvSpPr>
          <p:cNvPr id="48135" name="CasellaDiTesto 1"/>
          <p:cNvSpPr txBox="1">
            <a:spLocks noChangeArrowheads="1"/>
          </p:cNvSpPr>
          <p:nvPr/>
        </p:nvSpPr>
        <p:spPr bwMode="auto">
          <a:xfrm>
            <a:off x="684213" y="847725"/>
            <a:ext cx="7775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it-IT" altLang="en-US" sz="4800" b="1">
                <a:solidFill>
                  <a:srgbClr val="0000FF"/>
                </a:solidFill>
              </a:rPr>
              <a:t>MAPLE</a:t>
            </a:r>
            <a:r>
              <a:rPr lang="it-IT" altLang="en-US" sz="4400" b="1" baseline="30000">
                <a:solidFill>
                  <a:srgbClr val="0000FF"/>
                </a:solidFill>
              </a:rPr>
              <a:t>™</a:t>
            </a:r>
            <a:endParaRPr lang="en-US" altLang="en-US" sz="4400" b="1">
              <a:solidFill>
                <a:srgbClr val="0000FF"/>
              </a:solidFill>
            </a:endParaRPr>
          </a:p>
        </p:txBody>
      </p:sp>
      <p:sp>
        <p:nvSpPr>
          <p:cNvPr id="8" name="CasellaDiTesto 1"/>
          <p:cNvSpPr txBox="1">
            <a:spLocks noChangeArrowheads="1"/>
          </p:cNvSpPr>
          <p:nvPr/>
        </p:nvSpPr>
        <p:spPr bwMode="auto">
          <a:xfrm>
            <a:off x="593725" y="371475"/>
            <a:ext cx="7956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r>
              <a:rPr lang="it-IT" altLang="en-US" sz="2400" b="1" dirty="0">
                <a:solidFill>
                  <a:srgbClr val="0000FF"/>
                </a:solidFill>
              </a:rPr>
              <a:t>SOFTWARE SUGGESTED FOR COMPUTATIONS:</a:t>
            </a:r>
            <a:endParaRPr lang="en-US" altLang="en-US" sz="2400" b="1" cap="all" dirty="0">
              <a:solidFill>
                <a:srgbClr val="0000FF"/>
              </a:solidFill>
            </a:endParaRPr>
          </a:p>
        </p:txBody>
      </p:sp>
      <p:pic>
        <p:nvPicPr>
          <p:cNvPr id="48137"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30513" y="1844675"/>
            <a:ext cx="3482975"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50179" name="Rectangle 3"/>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50180" name="Rectangle 4"/>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50181" name="Rectangle 5"/>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10" name="CasellaDiTesto 1"/>
          <p:cNvSpPr txBox="1">
            <a:spLocks noChangeArrowheads="1"/>
          </p:cNvSpPr>
          <p:nvPr/>
        </p:nvSpPr>
        <p:spPr bwMode="auto">
          <a:xfrm>
            <a:off x="2162175" y="1052513"/>
            <a:ext cx="4806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r>
              <a:rPr lang="it-IT" altLang="en-US" sz="3600" b="1" dirty="0">
                <a:solidFill>
                  <a:srgbClr val="0000FF"/>
                </a:solidFill>
              </a:rPr>
              <a:t>1) </a:t>
            </a:r>
            <a:r>
              <a:rPr lang="it-IT" altLang="en-US" sz="3600" b="1" cap="all" dirty="0">
                <a:solidFill>
                  <a:srgbClr val="0000FF"/>
                </a:solidFill>
              </a:rPr>
              <a:t>PATH PLANNING</a:t>
            </a:r>
            <a:endParaRPr lang="en-US" altLang="en-US" sz="3600" b="1" cap="all" dirty="0">
              <a:solidFill>
                <a:srgbClr val="0000FF"/>
              </a:solidFill>
            </a:endParaRPr>
          </a:p>
        </p:txBody>
      </p:sp>
      <p:grpSp>
        <p:nvGrpSpPr>
          <p:cNvPr id="50183" name="Group 2"/>
          <p:cNvGrpSpPr>
            <a:grpSpLocks/>
          </p:cNvGrpSpPr>
          <p:nvPr/>
        </p:nvGrpSpPr>
        <p:grpSpPr bwMode="auto">
          <a:xfrm>
            <a:off x="1935163" y="2924175"/>
            <a:ext cx="5273675" cy="1470025"/>
            <a:chOff x="1940707" y="2179542"/>
            <a:chExt cx="5274419" cy="1468903"/>
          </a:xfrm>
        </p:grpSpPr>
        <p:grpSp>
          <p:nvGrpSpPr>
            <p:cNvPr id="50184" name="Group 1"/>
            <p:cNvGrpSpPr>
              <a:grpSpLocks/>
            </p:cNvGrpSpPr>
            <p:nvPr/>
          </p:nvGrpSpPr>
          <p:grpSpPr bwMode="auto">
            <a:xfrm>
              <a:off x="1940707" y="2179542"/>
              <a:ext cx="5274419" cy="1038016"/>
              <a:chOff x="1940707" y="2179542"/>
              <a:chExt cx="5274419" cy="1038016"/>
            </a:xfrm>
          </p:grpSpPr>
          <p:sp>
            <p:nvSpPr>
              <p:cNvPr id="11" name="CasellaDiTesto 1"/>
              <p:cNvSpPr txBox="1">
                <a:spLocks noChangeArrowheads="1"/>
              </p:cNvSpPr>
              <p:nvPr/>
            </p:nvSpPr>
            <p:spPr bwMode="auto">
              <a:xfrm>
                <a:off x="2394796" y="2179542"/>
                <a:ext cx="4353539" cy="52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r>
                  <a:rPr lang="it-IT" altLang="en-US" sz="2800" b="1" dirty="0">
                    <a:solidFill>
                      <a:srgbClr val="0000FF"/>
                    </a:solidFill>
                  </a:rPr>
                  <a:t>MONOCYCL</a:t>
                </a:r>
                <a:r>
                  <a:rPr lang="it-IT" altLang="en-US" sz="2800" b="1" cap="all" dirty="0">
                    <a:solidFill>
                      <a:srgbClr val="0000FF"/>
                    </a:solidFill>
                  </a:rPr>
                  <a:t>E MODEL</a:t>
                </a:r>
                <a:endParaRPr lang="en-US" altLang="en-US" sz="2800" b="1" cap="all" dirty="0">
                  <a:solidFill>
                    <a:srgbClr val="0000FF"/>
                  </a:solidFill>
                </a:endParaRPr>
              </a:p>
            </p:txBody>
          </p:sp>
          <p:sp>
            <p:nvSpPr>
              <p:cNvPr id="14" name="CasellaDiTesto 1"/>
              <p:cNvSpPr txBox="1">
                <a:spLocks noChangeArrowheads="1"/>
              </p:cNvSpPr>
              <p:nvPr/>
            </p:nvSpPr>
            <p:spPr bwMode="auto">
              <a:xfrm>
                <a:off x="1940707" y="2787091"/>
                <a:ext cx="5274419" cy="42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r>
                  <a:rPr lang="it-IT" altLang="en-US" sz="2200" b="1" dirty="0">
                    <a:solidFill>
                      <a:srgbClr val="0000FF"/>
                    </a:solidFill>
                  </a:rPr>
                  <a:t>A) Using piecewise functions</a:t>
                </a:r>
                <a:endParaRPr lang="en-US" altLang="en-US" sz="2200" b="1" cap="all" dirty="0">
                  <a:solidFill>
                    <a:srgbClr val="0000FF"/>
                  </a:solidFill>
                </a:endParaRPr>
              </a:p>
            </p:txBody>
          </p:sp>
        </p:grpSp>
        <p:sp>
          <p:nvSpPr>
            <p:cNvPr id="15" name="CasellaDiTesto 1"/>
            <p:cNvSpPr txBox="1">
              <a:spLocks noChangeArrowheads="1"/>
            </p:cNvSpPr>
            <p:nvPr/>
          </p:nvSpPr>
          <p:spPr bwMode="auto">
            <a:xfrm>
              <a:off x="1940707" y="3216975"/>
              <a:ext cx="5274419" cy="43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r>
                <a:rPr lang="it-IT" altLang="en-US" sz="2200" b="1" dirty="0">
                  <a:solidFill>
                    <a:srgbClr val="0000FF"/>
                  </a:solidFill>
                </a:rPr>
                <a:t>B) Using polynomial inputs</a:t>
              </a:r>
              <a:endParaRPr lang="en-US" altLang="en-US" sz="2200" b="1" cap="all" dirty="0">
                <a:solidFill>
                  <a:srgbClr val="0000FF"/>
                </a:solidFil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52227" name="Rectangle 3"/>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52228" name="Rectangle 4"/>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52229" name="Rectangle 5"/>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51206" name="CasellaDiTesto 1"/>
          <p:cNvSpPr txBox="1">
            <a:spLocks noChangeArrowheads="1"/>
          </p:cNvSpPr>
          <p:nvPr/>
        </p:nvSpPr>
        <p:spPr bwMode="auto">
          <a:xfrm>
            <a:off x="593725" y="620713"/>
            <a:ext cx="7956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it-IT" altLang="en-US" sz="2400" b="1" dirty="0">
                <a:solidFill>
                  <a:srgbClr val="0000FF"/>
                </a:solidFill>
              </a:rPr>
              <a:t>MONOCYCLE MODEL: PATH PLANNING</a:t>
            </a:r>
            <a:endParaRPr lang="en-US" altLang="en-US" sz="2400" b="1" cap="all" dirty="0">
              <a:solidFill>
                <a:srgbClr val="0000FF"/>
              </a:solidFill>
            </a:endParaRPr>
          </a:p>
        </p:txBody>
      </p:sp>
      <p:sp>
        <p:nvSpPr>
          <p:cNvPr id="52231" name="CasellaDiTesto 1"/>
          <p:cNvSpPr txBox="1">
            <a:spLocks noChangeArrowheads="1"/>
          </p:cNvSpPr>
          <p:nvPr/>
        </p:nvSpPr>
        <p:spPr bwMode="auto">
          <a:xfrm>
            <a:off x="593725" y="1443038"/>
            <a:ext cx="79565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2000" b="1">
                <a:solidFill>
                  <a:srgbClr val="78000E"/>
                </a:solidFill>
                <a:latin typeface="Courier New" panose="02070309020205020404" pitchFamily="49" charset="0"/>
              </a:rPr>
              <a:t>&gt; # Clear and close all previous work. </a:t>
            </a:r>
          </a:p>
          <a:p>
            <a:r>
              <a:rPr lang="en-US" altLang="en-US" sz="2000" b="1">
                <a:solidFill>
                  <a:srgbClr val="78000E"/>
                </a:solidFill>
                <a:latin typeface="Courier New" panose="02070309020205020404" pitchFamily="49" charset="0"/>
              </a:rPr>
              <a:t>restart: with(plots): with(LinearAlgebra): </a:t>
            </a:r>
            <a:endParaRPr lang="en-US" altLang="en-US" sz="2000">
              <a:solidFill>
                <a:srgbClr val="78000E"/>
              </a:solidFill>
              <a:latin typeface="Courier New" panose="02070309020205020404" pitchFamily="49" charset="0"/>
            </a:endParaRPr>
          </a:p>
          <a:p>
            <a:r>
              <a:rPr lang="pt-BR" altLang="en-US" sz="2000" b="1">
                <a:solidFill>
                  <a:srgbClr val="78000E"/>
                </a:solidFill>
                <a:latin typeface="Courier New" panose="02070309020205020404" pitchFamily="49" charset="0"/>
              </a:rPr>
              <a:t>&gt; # Data Inputs. </a:t>
            </a:r>
          </a:p>
          <a:p>
            <a:r>
              <a:rPr lang="pt-BR" altLang="en-US" sz="2000" b="1">
                <a:solidFill>
                  <a:srgbClr val="78000E"/>
                </a:solidFill>
                <a:latin typeface="Courier New" panose="02070309020205020404" pitchFamily="49" charset="0"/>
              </a:rPr>
              <a:t>data := [T = 1, n=3];</a:t>
            </a:r>
            <a:endParaRPr lang="pt-BR" altLang="en-US" sz="2000">
              <a:solidFill>
                <a:srgbClr val="78000E"/>
              </a:solidFill>
              <a:latin typeface="Courier New" panose="02070309020205020404" pitchFamily="49" charset="0"/>
            </a:endParaRPr>
          </a:p>
        </p:txBody>
      </p:sp>
      <p:sp>
        <p:nvSpPr>
          <p:cNvPr id="52232" name="CasellaDiTesto 1"/>
          <p:cNvSpPr txBox="1">
            <a:spLocks noChangeArrowheads="1"/>
          </p:cNvSpPr>
          <p:nvPr/>
        </p:nvSpPr>
        <p:spPr bwMode="auto">
          <a:xfrm>
            <a:off x="593725" y="2852738"/>
            <a:ext cx="79565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2000" b="1">
                <a:solidFill>
                  <a:srgbClr val="000000"/>
                </a:solidFill>
                <a:latin typeface="Times New Roman" panose="02020603050405020304" pitchFamily="18" charset="0"/>
              </a:rPr>
              <a:t>Model definition (here we introduce models in matrix form &lt; &gt; or in list form [ ]):</a:t>
            </a:r>
            <a:endParaRPr lang="en-US" altLang="en-US" sz="2000">
              <a:solidFill>
                <a:srgbClr val="000000"/>
              </a:solidFill>
              <a:latin typeface="Times New Roman" panose="02020603050405020304" pitchFamily="18" charset="0"/>
            </a:endParaRPr>
          </a:p>
          <a:p>
            <a:r>
              <a:rPr lang="fr-FR" altLang="en-US" sz="2000" b="1">
                <a:solidFill>
                  <a:srgbClr val="78000E"/>
                </a:solidFill>
                <a:latin typeface="Courier New" panose="02070309020205020404" pitchFamily="49" charset="0"/>
              </a:rPr>
              <a:t>&gt; eq_tr := &lt;x__1(t) = -delta(t), x__2(t) = x(t)*cos(delta(t)) + y(t)*sin(delta(t)), x__3(t) = -x(t)*sin(delta(t)) + y(t)*cos(delta(t))&gt;;</a:t>
            </a:r>
            <a:endParaRPr lang="fr-FR" altLang="en-US" sz="2000">
              <a:solidFill>
                <a:srgbClr val="78000E"/>
              </a:solidFill>
              <a:latin typeface="Courier New" panose="02070309020205020404" pitchFamily="49" charset="0"/>
            </a:endParaRPr>
          </a:p>
          <a:p>
            <a:r>
              <a:rPr lang="en-US" altLang="en-US" sz="2000" b="1">
                <a:solidFill>
                  <a:srgbClr val="78000E"/>
                </a:solidFill>
                <a:latin typeface="Courier New" panose="02070309020205020404" pitchFamily="49" charset="0"/>
              </a:rPr>
              <a:t>&gt; eq_v := [v__1(t) = x__3(t)*u__1(t) + u__2(t), v__2(t) = -u__1(t)];</a:t>
            </a:r>
            <a:endParaRPr lang="en-US" altLang="en-US" sz="2000">
              <a:solidFill>
                <a:srgbClr val="78000E"/>
              </a:solidFill>
              <a:latin typeface="Courier New" panose="02070309020205020404" pitchFamily="49" charset="0"/>
            </a:endParaRPr>
          </a:p>
          <a:p>
            <a:r>
              <a:rPr lang="en-US" altLang="en-US" sz="2000" b="1">
                <a:solidFill>
                  <a:srgbClr val="78000E"/>
                </a:solidFill>
                <a:latin typeface="Courier New" panose="02070309020205020404" pitchFamily="49" charset="0"/>
              </a:rPr>
              <a:t>&gt; in_cond := [0, 0, 0]; fi_cond := [1, 1, Pi/2];</a:t>
            </a:r>
            <a:endParaRPr lang="en-US" altLang="en-US" sz="2000">
              <a:solidFill>
                <a:srgbClr val="78000E"/>
              </a:solidFill>
              <a:latin typeface="Courier New" panose="02070309020205020404" pitchFamily="49"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54275" name="Rectangle 3"/>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54276" name="Rectangle 4"/>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54277" name="Rectangle 5"/>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54278" name="CasellaDiTesto 1"/>
          <p:cNvSpPr txBox="1">
            <a:spLocks noChangeArrowheads="1"/>
          </p:cNvSpPr>
          <p:nvPr/>
        </p:nvSpPr>
        <p:spPr bwMode="auto">
          <a:xfrm>
            <a:off x="593725" y="811213"/>
            <a:ext cx="795655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2000" b="1">
                <a:solidFill>
                  <a:srgbClr val="000000"/>
                </a:solidFill>
                <a:latin typeface="Times New Roman" panose="02020603050405020304" pitchFamily="18" charset="0"/>
              </a:rPr>
              <a:t>1) Initial transformed conditions</a:t>
            </a:r>
            <a:endParaRPr lang="en-US" altLang="en-US" sz="2000">
              <a:solidFill>
                <a:srgbClr val="000000"/>
              </a:solidFill>
              <a:latin typeface="Times New Roman" panose="02020603050405020304" pitchFamily="18" charset="0"/>
            </a:endParaRPr>
          </a:p>
          <a:p>
            <a:r>
              <a:rPr lang="en-US" altLang="en-US" sz="2000" b="1">
                <a:solidFill>
                  <a:srgbClr val="78000E"/>
                </a:solidFill>
                <a:latin typeface="Courier New" panose="02070309020205020404" pitchFamily="49" charset="0"/>
              </a:rPr>
              <a:t>&gt;in_tr_cond := convert(evalf(subs(x(t)=in_cond[1],y(t)=in_cond[2],delta(t)=in_cond[3],eq_tr)),list);</a:t>
            </a:r>
          </a:p>
          <a:p>
            <a:r>
              <a:rPr lang="en-US" altLang="en-US" sz="2000" b="1">
                <a:solidFill>
                  <a:srgbClr val="78000E"/>
                </a:solidFill>
                <a:latin typeface="Courier New" panose="02070309020205020404" pitchFamily="49" charset="0"/>
              </a:rPr>
              <a:t>&gt; fi_tr_cond := convert(evalf(subs(x(t)=fi_cond[1],y(t)=fi_cond[2],delta(t)=fi_cond[3],eq_tr)),list);</a:t>
            </a:r>
            <a:endParaRPr lang="en-US" altLang="en-US" sz="2000">
              <a:solidFill>
                <a:srgbClr val="78000E"/>
              </a:solidFill>
              <a:latin typeface="Courier New" panose="02070309020205020404" pitchFamily="49" charset="0"/>
            </a:endParaRPr>
          </a:p>
        </p:txBody>
      </p:sp>
      <p:sp>
        <p:nvSpPr>
          <p:cNvPr id="54279" name="CasellaDiTesto 1"/>
          <p:cNvSpPr txBox="1">
            <a:spLocks noChangeArrowheads="1"/>
          </p:cNvSpPr>
          <p:nvPr/>
        </p:nvSpPr>
        <p:spPr bwMode="auto">
          <a:xfrm>
            <a:off x="593725" y="3860800"/>
            <a:ext cx="79565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2000" b="1">
                <a:solidFill>
                  <a:srgbClr val="000000"/>
                </a:solidFill>
                <a:latin typeface="Times New Roman" panose="02020603050405020304" pitchFamily="18" charset="0"/>
              </a:rPr>
              <a:t>2) Divide time int.</a:t>
            </a:r>
            <a:endParaRPr lang="en-US" altLang="en-US" sz="2000">
              <a:solidFill>
                <a:srgbClr val="000000"/>
              </a:solidFill>
              <a:latin typeface="Times New Roman" panose="02020603050405020304" pitchFamily="18" charset="0"/>
            </a:endParaRPr>
          </a:p>
          <a:p>
            <a:r>
              <a:rPr lang="en-US" altLang="en-US" sz="2000" b="1">
                <a:solidFill>
                  <a:srgbClr val="78000E"/>
                </a:solidFill>
                <a:latin typeface="Courier New" panose="02070309020205020404" pitchFamily="49" charset="0"/>
              </a:rPr>
              <a:t>&gt; n_i := subs(data,n-1);</a:t>
            </a:r>
            <a:endParaRPr lang="en-US" altLang="en-US" sz="2000"/>
          </a:p>
          <a:p>
            <a:r>
              <a:rPr lang="en-US" altLang="en-US" sz="2000" b="1">
                <a:solidFill>
                  <a:srgbClr val="78000E"/>
                </a:solidFill>
                <a:latin typeface="Courier New" panose="02070309020205020404" pitchFamily="49" charset="0"/>
              </a:rPr>
              <a:t>&gt; delta_T := subs(data,T/n_i);</a:t>
            </a:r>
            <a:endParaRPr lang="en-US" altLang="en-US" sz="2000">
              <a:solidFill>
                <a:srgbClr val="78000E"/>
              </a:solidFill>
              <a:latin typeface="Courier New" panose="02070309020205020404" pitchFamily="49"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56323" name="Rectangle 3"/>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56324" name="Rectangle 4"/>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56325" name="Rectangle 5"/>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56326" name="CasellaDiTesto 1"/>
          <p:cNvSpPr txBox="1">
            <a:spLocks noChangeArrowheads="1"/>
          </p:cNvSpPr>
          <p:nvPr/>
        </p:nvSpPr>
        <p:spPr bwMode="auto">
          <a:xfrm>
            <a:off x="593725" y="1196975"/>
            <a:ext cx="795655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2000" b="1">
                <a:solidFill>
                  <a:srgbClr val="000000"/>
                </a:solidFill>
                <a:latin typeface="Times New Roman" panose="02020603050405020304" pitchFamily="18" charset="0"/>
              </a:rPr>
              <a:t>3)Input u__1 e u__2 in symbolic form: ‘convert’ operation is useful to extract informations from piecewise functions. It may be useful to convert MATRIX in LIST.</a:t>
            </a:r>
            <a:endParaRPr lang="en-US" altLang="en-US" sz="2000">
              <a:solidFill>
                <a:srgbClr val="000000"/>
              </a:solidFill>
              <a:latin typeface="Times New Roman" panose="02020603050405020304" pitchFamily="18" charset="0"/>
            </a:endParaRPr>
          </a:p>
          <a:p>
            <a:r>
              <a:rPr lang="en-US" altLang="en-US" sz="2000" b="1">
                <a:solidFill>
                  <a:srgbClr val="78000E"/>
                </a:solidFill>
                <a:latin typeface="Courier New" panose="02070309020205020404" pitchFamily="49" charset="0"/>
              </a:rPr>
              <a:t>&gt; u__1s(t) := (x__f1 - x__i1)/T; #symbolic form</a:t>
            </a:r>
          </a:p>
          <a:p>
            <a:r>
              <a:rPr lang="en-US" altLang="en-US" sz="2000" b="1">
                <a:solidFill>
                  <a:srgbClr val="78000E"/>
                </a:solidFill>
                <a:latin typeface="Courier New" panose="02070309020205020404" pitchFamily="49" charset="0"/>
              </a:rPr>
              <a:t>&gt; u__1(t) := subs(data,x__f1=rhs(fi_tr_cond[1]), x__i1=rhs(in_tr_cond[1]),u__1s(t));</a:t>
            </a:r>
          </a:p>
          <a:p>
            <a:endParaRPr lang="en-US" altLang="en-US" sz="2000" b="1">
              <a:solidFill>
                <a:srgbClr val="78000E"/>
              </a:solidFill>
              <a:latin typeface="Courier New" panose="02070309020205020404" pitchFamily="49" charset="0"/>
            </a:endParaRPr>
          </a:p>
          <a:p>
            <a:r>
              <a:rPr lang="en-US" altLang="en-US" sz="2000" b="1">
                <a:solidFill>
                  <a:srgbClr val="78000E"/>
                </a:solidFill>
                <a:latin typeface="Courier New" panose="02070309020205020404" pitchFamily="49" charset="0"/>
              </a:rPr>
              <a:t>&gt; u__2(t) := piecewise(0 &lt;= t and t &lt;= delta_T, u__21, delta_T &lt;= t and t &lt;= n_i*delta_T, u__22);</a:t>
            </a:r>
          </a:p>
          <a:p>
            <a:endParaRPr lang="en-US" altLang="en-US" sz="2000">
              <a:solidFill>
                <a:srgbClr val="78000E"/>
              </a:solidFill>
              <a:latin typeface="Courier New" panose="02070309020205020404" pitchFamily="49" charset="0"/>
            </a:endParaRPr>
          </a:p>
        </p:txBody>
      </p:sp>
      <p:sp>
        <p:nvSpPr>
          <p:cNvPr id="56327" name="CasellaDiTesto 1"/>
          <p:cNvSpPr txBox="1">
            <a:spLocks noChangeArrowheads="1"/>
          </p:cNvSpPr>
          <p:nvPr/>
        </p:nvSpPr>
        <p:spPr bwMode="auto">
          <a:xfrm>
            <a:off x="592138" y="4379913"/>
            <a:ext cx="7650162"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it-IT" altLang="en-US" sz="2400">
                <a:solidFill>
                  <a:srgbClr val="0000FF"/>
                </a:solidFill>
              </a:rPr>
              <a:t>Substitute chosen inputs in the chain, with commands previously defined, and integrate all of them (see ‘int’ command). </a:t>
            </a:r>
          </a:p>
        </p:txBody>
      </p:sp>
      <p:sp>
        <p:nvSpPr>
          <p:cNvPr id="11" name="CasellaDiTesto 1"/>
          <p:cNvSpPr txBox="1">
            <a:spLocks noChangeArrowheads="1"/>
          </p:cNvSpPr>
          <p:nvPr/>
        </p:nvSpPr>
        <p:spPr bwMode="auto">
          <a:xfrm>
            <a:off x="593725" y="549275"/>
            <a:ext cx="5273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it-IT" altLang="en-US" sz="2400" b="1" dirty="0">
                <a:solidFill>
                  <a:srgbClr val="0000FF"/>
                </a:solidFill>
              </a:rPr>
              <a:t>A) Using piecewise functions:</a:t>
            </a:r>
            <a:endParaRPr lang="en-US" altLang="en-US" sz="2400" b="1" cap="all" dirty="0">
              <a:solidFill>
                <a:srgbClr val="0000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58371" name="Rectangle 3"/>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58372" name="Rectangle 4"/>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58373" name="Rectangle 5"/>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58374" name="CasellaDiTesto 1"/>
          <p:cNvSpPr txBox="1">
            <a:spLocks noChangeArrowheads="1"/>
          </p:cNvSpPr>
          <p:nvPr/>
        </p:nvSpPr>
        <p:spPr bwMode="auto">
          <a:xfrm>
            <a:off x="612775" y="1743075"/>
            <a:ext cx="79565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2000" b="1">
                <a:solidFill>
                  <a:srgbClr val="78000E"/>
                </a:solidFill>
                <a:latin typeface="Courier New" panose="02070309020205020404" pitchFamily="49" charset="0"/>
              </a:rPr>
              <a:t>&gt; # Generalized velocities and positions.</a:t>
            </a:r>
          </a:p>
          <a:p>
            <a:r>
              <a:rPr lang="en-US" altLang="en-US" sz="2000" b="1">
                <a:solidFill>
                  <a:srgbClr val="78000E"/>
                </a:solidFill>
                <a:latin typeface="Courier New" panose="02070309020205020404" pitchFamily="49" charset="0"/>
              </a:rPr>
              <a:t>&gt; vel_gen := [op(diff_ui(t)), op(diff_u3(t))];</a:t>
            </a:r>
          </a:p>
          <a:p>
            <a:r>
              <a:rPr lang="en-US" altLang="en-US" sz="2000" b="1">
                <a:solidFill>
                  <a:srgbClr val="78000E"/>
                </a:solidFill>
                <a:latin typeface="Courier New" panose="02070309020205020404" pitchFamily="49" charset="0"/>
              </a:rPr>
              <a:t>&gt; pos_gen := [op(x__i(t)), simplify(x__i3)];</a:t>
            </a:r>
            <a:endParaRPr lang="en-US" altLang="en-US" sz="2000">
              <a:solidFill>
                <a:srgbClr val="78000E"/>
              </a:solidFill>
              <a:latin typeface="Courier New" panose="02070309020205020404" pitchFamily="49" charset="0"/>
            </a:endParaRPr>
          </a:p>
        </p:txBody>
      </p:sp>
      <p:sp>
        <p:nvSpPr>
          <p:cNvPr id="58375" name="CasellaDiTesto 1"/>
          <p:cNvSpPr txBox="1">
            <a:spLocks noChangeArrowheads="1"/>
          </p:cNvSpPr>
          <p:nvPr/>
        </p:nvSpPr>
        <p:spPr bwMode="auto">
          <a:xfrm>
            <a:off x="608013" y="617538"/>
            <a:ext cx="78517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it-IT" altLang="en-US" sz="2400">
                <a:solidFill>
                  <a:srgbClr val="0000FF"/>
                </a:solidFill>
              </a:rPr>
              <a:t>It may be common to group all of generalized coordinates in an unique list:</a:t>
            </a:r>
          </a:p>
        </p:txBody>
      </p:sp>
      <p:sp>
        <p:nvSpPr>
          <p:cNvPr id="58376" name="CasellaDiTesto 1"/>
          <p:cNvSpPr txBox="1">
            <a:spLocks noChangeArrowheads="1"/>
          </p:cNvSpPr>
          <p:nvPr/>
        </p:nvSpPr>
        <p:spPr bwMode="auto">
          <a:xfrm>
            <a:off x="612775" y="3311525"/>
            <a:ext cx="7956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2000" b="1">
                <a:solidFill>
                  <a:srgbClr val="000000"/>
                </a:solidFill>
                <a:latin typeface="Times New Roman" panose="02020603050405020304" pitchFamily="18" charset="0"/>
              </a:rPr>
              <a:t>4 -5) Constraint initial and final conditions - linear system. Then solve for the u__2i unknowns.</a:t>
            </a:r>
            <a:endParaRPr lang="en-US" altLang="en-US" sz="2000">
              <a:solidFill>
                <a:srgbClr val="000000"/>
              </a:solidFill>
              <a:latin typeface="Times New Roman" panose="02020603050405020304" pitchFamily="18" charset="0"/>
            </a:endParaRPr>
          </a:p>
        </p:txBody>
      </p:sp>
      <p:sp>
        <p:nvSpPr>
          <p:cNvPr id="58377" name="CasellaDiTesto 1"/>
          <p:cNvSpPr txBox="1">
            <a:spLocks noChangeArrowheads="1"/>
          </p:cNvSpPr>
          <p:nvPr/>
        </p:nvSpPr>
        <p:spPr bwMode="auto">
          <a:xfrm>
            <a:off x="608013" y="4173538"/>
            <a:ext cx="78517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it-IT" altLang="en-US" sz="2400">
                <a:solidFill>
                  <a:srgbClr val="0000FF"/>
                </a:solidFill>
              </a:rPr>
              <a:t>It may be common to substitute T in piecewise functions and match them to the final conditions. See ‘solve’ and ‘evalf’ commands.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60419" name="Rectangle 3"/>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60420" name="Rectangle 4"/>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60421" name="Rectangle 5"/>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60422" name="CasellaDiTesto 1"/>
          <p:cNvSpPr txBox="1">
            <a:spLocks noChangeArrowheads="1"/>
          </p:cNvSpPr>
          <p:nvPr/>
        </p:nvSpPr>
        <p:spPr bwMode="auto">
          <a:xfrm>
            <a:off x="593725" y="692150"/>
            <a:ext cx="7956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2000" b="1">
                <a:solidFill>
                  <a:srgbClr val="000000"/>
                </a:solidFill>
                <a:latin typeface="Times New Roman" panose="02020603050405020304" pitchFamily="18" charset="0"/>
              </a:rPr>
              <a:t>6) Obtain x__i(t) from u__2</a:t>
            </a:r>
            <a:endParaRPr lang="en-US" altLang="en-US" sz="2000">
              <a:solidFill>
                <a:srgbClr val="000000"/>
              </a:solidFill>
              <a:latin typeface="Times New Roman" panose="02020603050405020304" pitchFamily="18" charset="0"/>
            </a:endParaRPr>
          </a:p>
        </p:txBody>
      </p:sp>
      <p:sp>
        <p:nvSpPr>
          <p:cNvPr id="60423" name="CasellaDiTesto 1"/>
          <p:cNvSpPr txBox="1">
            <a:spLocks noChangeArrowheads="1"/>
          </p:cNvSpPr>
          <p:nvPr/>
        </p:nvSpPr>
        <p:spPr bwMode="auto">
          <a:xfrm>
            <a:off x="593725" y="1341438"/>
            <a:ext cx="78517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it-IT" altLang="en-US" sz="2200">
                <a:solidFill>
                  <a:srgbClr val="0000FF"/>
                </a:solidFill>
              </a:rPr>
              <a:t>???</a:t>
            </a:r>
          </a:p>
        </p:txBody>
      </p:sp>
      <p:sp>
        <p:nvSpPr>
          <p:cNvPr id="60424" name="CasellaDiTesto 1"/>
          <p:cNvSpPr txBox="1">
            <a:spLocks noChangeArrowheads="1"/>
          </p:cNvSpPr>
          <p:nvPr/>
        </p:nvSpPr>
        <p:spPr bwMode="auto">
          <a:xfrm>
            <a:off x="593725" y="2189163"/>
            <a:ext cx="7956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2000" b="1">
                <a:solidFill>
                  <a:srgbClr val="000000"/>
                </a:solidFill>
                <a:latin typeface="Times New Roman" panose="02020603050405020304" pitchFamily="18" charset="0"/>
              </a:rPr>
              <a:t>7) Obtain generalized coordinate x, y, delta</a:t>
            </a:r>
            <a:endParaRPr lang="en-US" altLang="en-US" sz="2000">
              <a:solidFill>
                <a:srgbClr val="000000"/>
              </a:solidFill>
              <a:latin typeface="Times New Roman" panose="02020603050405020304" pitchFamily="18" charset="0"/>
            </a:endParaRPr>
          </a:p>
        </p:txBody>
      </p:sp>
      <p:sp>
        <p:nvSpPr>
          <p:cNvPr id="60425" name="CasellaDiTesto 1"/>
          <p:cNvSpPr txBox="1">
            <a:spLocks noChangeArrowheads="1"/>
          </p:cNvSpPr>
          <p:nvPr/>
        </p:nvSpPr>
        <p:spPr bwMode="auto">
          <a:xfrm>
            <a:off x="646113" y="3008313"/>
            <a:ext cx="78517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it-IT" altLang="en-US" sz="2200">
                <a:solidFill>
                  <a:srgbClr val="0000FF"/>
                </a:solidFill>
              </a:rPr>
              <a:t>???</a:t>
            </a:r>
          </a:p>
        </p:txBody>
      </p:sp>
      <p:sp>
        <p:nvSpPr>
          <p:cNvPr id="60426" name="CasellaDiTesto 1"/>
          <p:cNvSpPr txBox="1">
            <a:spLocks noChangeArrowheads="1"/>
          </p:cNvSpPr>
          <p:nvPr/>
        </p:nvSpPr>
        <p:spPr bwMode="auto">
          <a:xfrm>
            <a:off x="646113" y="3833813"/>
            <a:ext cx="7956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2000" b="1">
                <a:solidFill>
                  <a:srgbClr val="000000"/>
                </a:solidFill>
                <a:latin typeface="Times New Roman" panose="02020603050405020304" pitchFamily="18" charset="0"/>
              </a:rPr>
              <a:t>8) Find the two inputs</a:t>
            </a:r>
            <a:endParaRPr lang="en-US" altLang="en-US" sz="2000">
              <a:solidFill>
                <a:srgbClr val="000000"/>
              </a:solidFill>
              <a:latin typeface="Times New Roman" panose="02020603050405020304" pitchFamily="18" charset="0"/>
            </a:endParaRPr>
          </a:p>
        </p:txBody>
      </p:sp>
      <p:sp>
        <p:nvSpPr>
          <p:cNvPr id="60427" name="CasellaDiTesto 1"/>
          <p:cNvSpPr txBox="1">
            <a:spLocks noChangeArrowheads="1"/>
          </p:cNvSpPr>
          <p:nvPr/>
        </p:nvSpPr>
        <p:spPr bwMode="auto">
          <a:xfrm>
            <a:off x="665163" y="4635500"/>
            <a:ext cx="78517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it-IT" altLang="en-US" sz="2200">
                <a:solidFill>
                  <a:srgbClr val="0000FF"/>
                </a:solidFill>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62467" name="Rectangle 3"/>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62468" name="Rectangle 4"/>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62469" name="Rectangle 5"/>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62470" name="CasellaDiTesto 1"/>
          <p:cNvSpPr txBox="1">
            <a:spLocks noChangeArrowheads="1"/>
          </p:cNvSpPr>
          <p:nvPr/>
        </p:nvSpPr>
        <p:spPr bwMode="auto">
          <a:xfrm>
            <a:off x="593725" y="504825"/>
            <a:ext cx="7956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2000" b="1">
                <a:solidFill>
                  <a:srgbClr val="000000"/>
                </a:solidFill>
                <a:latin typeface="Times New Roman" panose="02020603050405020304" pitchFamily="18" charset="0"/>
              </a:rPr>
              <a:t>9) Plot trajectories &amp; controls</a:t>
            </a:r>
            <a:endParaRPr lang="en-US" altLang="en-US" sz="2000">
              <a:solidFill>
                <a:srgbClr val="000000"/>
              </a:solidFill>
              <a:latin typeface="Times New Roman" panose="02020603050405020304" pitchFamily="18" charset="0"/>
            </a:endParaRPr>
          </a:p>
        </p:txBody>
      </p:sp>
      <p:sp>
        <p:nvSpPr>
          <p:cNvPr id="62471" name="CasellaDiTesto 1"/>
          <p:cNvSpPr txBox="1">
            <a:spLocks noChangeArrowheads="1"/>
          </p:cNvSpPr>
          <p:nvPr/>
        </p:nvSpPr>
        <p:spPr bwMode="auto">
          <a:xfrm>
            <a:off x="593725" y="1065213"/>
            <a:ext cx="78517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it-IT" altLang="en-US" sz="2400">
                <a:solidFill>
                  <a:srgbClr val="0000FF"/>
                </a:solidFill>
              </a:rPr>
              <a:t>See ‘plot’ and ‘display’ commands, in order to plot trajectory in the plane (x,y) and controls in time.</a:t>
            </a:r>
          </a:p>
          <a:p>
            <a:pPr algn="just"/>
            <a:r>
              <a:rPr lang="it-IT" altLang="en-US" sz="2400">
                <a:solidFill>
                  <a:srgbClr val="0000FF"/>
                </a:solidFill>
              </a:rPr>
              <a:t>Plot solutions: </a:t>
            </a:r>
          </a:p>
        </p:txBody>
      </p:sp>
      <p:grpSp>
        <p:nvGrpSpPr>
          <p:cNvPr id="62472" name="Gruppo 4"/>
          <p:cNvGrpSpPr>
            <a:grpSpLocks/>
          </p:cNvGrpSpPr>
          <p:nvPr/>
        </p:nvGrpSpPr>
        <p:grpSpPr bwMode="auto">
          <a:xfrm>
            <a:off x="1200150" y="2420938"/>
            <a:ext cx="6743700" cy="3432175"/>
            <a:chOff x="1187624" y="2305050"/>
            <a:chExt cx="6744776" cy="3432408"/>
          </a:xfrm>
        </p:grpSpPr>
        <p:pic>
          <p:nvPicPr>
            <p:cNvPr id="62473"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305050"/>
              <a:ext cx="3168352"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4" name="Immagin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2305050"/>
              <a:ext cx="3432408" cy="343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9219" name="Rectangle 3"/>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9220" name="Rectangle 4"/>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9221" name="Rectangle 5"/>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9222" name="CasellaDiTesto 1"/>
          <p:cNvSpPr txBox="1">
            <a:spLocks noChangeArrowheads="1"/>
          </p:cNvSpPr>
          <p:nvPr/>
        </p:nvSpPr>
        <p:spPr bwMode="auto">
          <a:xfrm>
            <a:off x="900113" y="622300"/>
            <a:ext cx="75596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it-IT" altLang="en-US" sz="2400">
                <a:solidFill>
                  <a:srgbClr val="0000FF"/>
                </a:solidFill>
              </a:rPr>
              <a:t>In the case of two inputs, we have the single chain </a:t>
            </a:r>
            <a:r>
              <a:rPr lang="it-IT" altLang="en-US" sz="2400" i="1">
                <a:solidFill>
                  <a:srgbClr val="0000FF"/>
                </a:solidFill>
              </a:rPr>
              <a:t>(2,n), </a:t>
            </a:r>
            <a:r>
              <a:rPr lang="it-IT" altLang="en-US" sz="2400">
                <a:solidFill>
                  <a:srgbClr val="0000FF"/>
                </a:solidFill>
              </a:rPr>
              <a:t>which are always controllable and nilpotent. Input u</a:t>
            </a:r>
            <a:r>
              <a:rPr lang="it-IT" altLang="en-US" sz="2400" baseline="-25000">
                <a:solidFill>
                  <a:srgbClr val="0000FF"/>
                </a:solidFill>
              </a:rPr>
              <a:t>1</a:t>
            </a:r>
            <a:r>
              <a:rPr lang="it-IT" altLang="en-US" sz="2400">
                <a:solidFill>
                  <a:srgbClr val="0000FF"/>
                </a:solidFill>
              </a:rPr>
              <a:t> is called </a:t>
            </a:r>
            <a:r>
              <a:rPr lang="it-IT" altLang="en-US" sz="2400" i="1">
                <a:solidFill>
                  <a:srgbClr val="0000FF"/>
                </a:solidFill>
              </a:rPr>
              <a:t>"generator"</a:t>
            </a:r>
            <a:r>
              <a:rPr lang="it-IT" altLang="en-US" sz="2400">
                <a:solidFill>
                  <a:srgbClr val="0000FF"/>
                </a:solidFill>
              </a:rPr>
              <a:t>, variables x</a:t>
            </a:r>
            <a:r>
              <a:rPr lang="it-IT" altLang="en-US" sz="2400" baseline="-25000">
                <a:solidFill>
                  <a:srgbClr val="0000FF"/>
                </a:solidFill>
              </a:rPr>
              <a:t>1</a:t>
            </a:r>
            <a:r>
              <a:rPr lang="it-IT" altLang="en-US" sz="2400">
                <a:solidFill>
                  <a:srgbClr val="0000FF"/>
                </a:solidFill>
              </a:rPr>
              <a:t> and x</a:t>
            </a:r>
            <a:r>
              <a:rPr lang="it-IT" altLang="en-US" sz="2400" baseline="-25000">
                <a:solidFill>
                  <a:srgbClr val="0000FF"/>
                </a:solidFill>
              </a:rPr>
              <a:t>2</a:t>
            </a:r>
            <a:r>
              <a:rPr lang="it-IT" altLang="en-US" sz="2400">
                <a:solidFill>
                  <a:srgbClr val="0000FF"/>
                </a:solidFill>
              </a:rPr>
              <a:t> are called </a:t>
            </a:r>
            <a:r>
              <a:rPr lang="it-IT" altLang="en-US" sz="2400" i="1">
                <a:solidFill>
                  <a:srgbClr val="0000FF"/>
                </a:solidFill>
              </a:rPr>
              <a:t>"base variables"</a:t>
            </a:r>
            <a:r>
              <a:rPr lang="it-IT" altLang="en-US" sz="2400">
                <a:solidFill>
                  <a:srgbClr val="0000FF"/>
                </a:solidFill>
              </a:rPr>
              <a:t>. </a:t>
            </a:r>
            <a:endParaRPr lang="en-US" altLang="en-US" sz="2400">
              <a:solidFill>
                <a:srgbClr val="0000FF"/>
              </a:solidFill>
            </a:endParaRPr>
          </a:p>
        </p:txBody>
      </p:sp>
      <p:sp>
        <p:nvSpPr>
          <p:cNvPr id="9223"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a:p>
        </p:txBody>
      </p:sp>
      <p:pic>
        <p:nvPicPr>
          <p:cNvPr id="9224"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60713" y="2363788"/>
            <a:ext cx="2822575" cy="326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64515" name="Rectangle 3"/>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64516" name="Rectangle 4"/>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64517" name="Rectangle 5"/>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64518" name="CasellaDiTesto 1"/>
          <p:cNvSpPr txBox="1">
            <a:spLocks noChangeArrowheads="1"/>
          </p:cNvSpPr>
          <p:nvPr/>
        </p:nvSpPr>
        <p:spPr bwMode="auto">
          <a:xfrm>
            <a:off x="539750" y="908050"/>
            <a:ext cx="78517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en-GB" altLang="en-US" sz="2400">
                <a:solidFill>
                  <a:srgbClr val="0000FF"/>
                </a:solidFill>
              </a:rPr>
              <a:t>Compare the results with other inputs.</a:t>
            </a:r>
          </a:p>
          <a:p>
            <a:pPr algn="just"/>
            <a:endParaRPr lang="en-GB" altLang="en-US" sz="2400">
              <a:solidFill>
                <a:srgbClr val="0000FF"/>
              </a:solidFill>
            </a:endParaRPr>
          </a:p>
          <a:p>
            <a:pPr algn="just"/>
            <a:r>
              <a:rPr lang="en-US" altLang="en-US" sz="2400">
                <a:solidFill>
                  <a:srgbClr val="FF0000"/>
                </a:solidFill>
              </a:rPr>
              <a:t>NOTES</a:t>
            </a:r>
            <a:r>
              <a:rPr lang="en-US" altLang="en-US" sz="2400">
                <a:solidFill>
                  <a:srgbClr val="0000FF"/>
                </a:solidFill>
              </a:rPr>
              <a:t>: third initial and final conditions (related to </a:t>
            </a:r>
            <a:r>
              <a:rPr lang="el-GR" altLang="en-US" sz="2400">
                <a:solidFill>
                  <a:srgbClr val="0000FF"/>
                </a:solidFill>
              </a:rPr>
              <a:t>δ</a:t>
            </a:r>
            <a:r>
              <a:rPr lang="en-US" altLang="en-US" sz="2400">
                <a:solidFill>
                  <a:srgbClr val="0000FF"/>
                </a:solidFill>
              </a:rPr>
              <a:t>) must not be the same, because equation related to x3(t) is always equal to zero and another setting of piecewise equations must be performed.</a:t>
            </a:r>
          </a:p>
          <a:p>
            <a:pPr algn="just"/>
            <a:endParaRPr lang="it-IT" altLang="en-US" sz="2400">
              <a:solidFill>
                <a:srgbClr val="0000FF"/>
              </a:solidFill>
            </a:endParaRPr>
          </a:p>
          <a:p>
            <a:pPr algn="just"/>
            <a:r>
              <a:rPr lang="it-IT" altLang="en-US" sz="2400">
                <a:solidFill>
                  <a:srgbClr val="0000FF"/>
                </a:solidFill>
              </a:rPr>
              <a:t>Remember also previous notes about efficiency of this method.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66563" name="Rectangle 3"/>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66564" name="Rectangle 4"/>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66565" name="Rectangle 5"/>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66566" name="CasellaDiTesto 1"/>
          <p:cNvSpPr txBox="1">
            <a:spLocks noChangeArrowheads="1"/>
          </p:cNvSpPr>
          <p:nvPr/>
        </p:nvSpPr>
        <p:spPr bwMode="auto">
          <a:xfrm>
            <a:off x="646113" y="1484313"/>
            <a:ext cx="785177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it-IT" altLang="en-US" sz="2400">
                <a:solidFill>
                  <a:srgbClr val="0000FF"/>
                </a:solidFill>
              </a:rPr>
              <a:t>We can use the previous Maple sheet, simply modifying the input u</a:t>
            </a:r>
            <a:r>
              <a:rPr lang="it-IT" altLang="en-US" sz="2400" baseline="-25000">
                <a:solidFill>
                  <a:srgbClr val="0000FF"/>
                </a:solidFill>
              </a:rPr>
              <a:t>2</a:t>
            </a:r>
            <a:r>
              <a:rPr lang="it-IT" altLang="en-US" sz="2400">
                <a:solidFill>
                  <a:srgbClr val="0000FF"/>
                </a:solidFill>
              </a:rPr>
              <a:t>.</a:t>
            </a:r>
          </a:p>
          <a:p>
            <a:pPr algn="just"/>
            <a:endParaRPr lang="it-IT" altLang="en-US" sz="2400">
              <a:solidFill>
                <a:srgbClr val="0000FF"/>
              </a:solidFill>
            </a:endParaRPr>
          </a:p>
          <a:p>
            <a:pPr algn="just"/>
            <a:r>
              <a:rPr lang="it-IT" altLang="en-US" sz="2400">
                <a:solidFill>
                  <a:srgbClr val="0000FF"/>
                </a:solidFill>
              </a:rPr>
              <a:t>Since the linear system of 2 equations can have more than 2 unknowns (as we said in the related slide), you must choose a ‘first guess’ value for those in excess, in order to solve the system and find the last two coefficients.</a:t>
            </a:r>
          </a:p>
        </p:txBody>
      </p:sp>
      <p:sp>
        <p:nvSpPr>
          <p:cNvPr id="7" name="CasellaDiTesto 1"/>
          <p:cNvSpPr txBox="1">
            <a:spLocks noChangeArrowheads="1"/>
          </p:cNvSpPr>
          <p:nvPr/>
        </p:nvSpPr>
        <p:spPr bwMode="auto">
          <a:xfrm>
            <a:off x="646113" y="620713"/>
            <a:ext cx="4352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it-IT" altLang="en-US" sz="2400" b="1" dirty="0">
                <a:solidFill>
                  <a:srgbClr val="0000FF"/>
                </a:solidFill>
              </a:rPr>
              <a:t>B) Using polynomial inputs:</a:t>
            </a:r>
            <a:endParaRPr lang="en-US" altLang="en-US" sz="2400" b="1" cap="all" dirty="0">
              <a:solidFill>
                <a:srgbClr val="0000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68611" name="Rectangle 3"/>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68612" name="Rectangle 4"/>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68613" name="Rectangle 5"/>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68614" name="CasellaDiTesto 1"/>
          <p:cNvSpPr txBox="1">
            <a:spLocks noChangeArrowheads="1"/>
          </p:cNvSpPr>
          <p:nvPr/>
        </p:nvSpPr>
        <p:spPr bwMode="auto">
          <a:xfrm>
            <a:off x="525463" y="620713"/>
            <a:ext cx="7956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2000" b="1">
                <a:solidFill>
                  <a:srgbClr val="000000"/>
                </a:solidFill>
                <a:latin typeface="Times New Roman" panose="02020603050405020304" pitchFamily="18" charset="0"/>
              </a:rPr>
              <a:t>9) Plot trajectories &amp; controls</a:t>
            </a:r>
            <a:endParaRPr lang="en-US" altLang="en-US" sz="2000">
              <a:solidFill>
                <a:srgbClr val="000000"/>
              </a:solidFill>
              <a:latin typeface="Times New Roman" panose="02020603050405020304" pitchFamily="18" charset="0"/>
            </a:endParaRPr>
          </a:p>
        </p:txBody>
      </p:sp>
      <p:grpSp>
        <p:nvGrpSpPr>
          <p:cNvPr id="68615" name="Gruppo 3"/>
          <p:cNvGrpSpPr>
            <a:grpSpLocks/>
          </p:cNvGrpSpPr>
          <p:nvPr/>
        </p:nvGrpSpPr>
        <p:grpSpPr bwMode="auto">
          <a:xfrm>
            <a:off x="974725" y="1633538"/>
            <a:ext cx="7194550" cy="3667125"/>
            <a:chOff x="683568" y="1633624"/>
            <a:chExt cx="7195974" cy="3667583"/>
          </a:xfrm>
        </p:grpSpPr>
        <p:pic>
          <p:nvPicPr>
            <p:cNvPr id="68616"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633625"/>
              <a:ext cx="3384376"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7" name="Immagin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11959" y="1633624"/>
              <a:ext cx="3667583" cy="3667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70659" name="Rectangle 3"/>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70660" name="Rectangle 4"/>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70661" name="Rectangle 5"/>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70662" name="CasellaDiTesto 1"/>
          <p:cNvSpPr txBox="1">
            <a:spLocks noChangeArrowheads="1"/>
          </p:cNvSpPr>
          <p:nvPr/>
        </p:nvSpPr>
        <p:spPr bwMode="auto">
          <a:xfrm>
            <a:off x="719138" y="949325"/>
            <a:ext cx="77057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en-US" altLang="en-US" sz="2400">
                <a:solidFill>
                  <a:srgbClr val="FF0000"/>
                </a:solidFill>
              </a:rPr>
              <a:t>NOTES</a:t>
            </a:r>
            <a:r>
              <a:rPr lang="en-US" altLang="en-US" sz="2400">
                <a:solidFill>
                  <a:srgbClr val="0000FF"/>
                </a:solidFill>
              </a:rPr>
              <a:t>: if third initial and final conditions are the same, there is only one unknown polynomial constant, because one equation with final conditions is always satisfied and all the other constants must be defined a priori.</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72707" name="Rectangle 3"/>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72708" name="Rectangle 4"/>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72709" name="Rectangle 5"/>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7" name="CasellaDiTesto 1"/>
          <p:cNvSpPr txBox="1">
            <a:spLocks noChangeArrowheads="1"/>
          </p:cNvSpPr>
          <p:nvPr/>
        </p:nvSpPr>
        <p:spPr bwMode="auto">
          <a:xfrm>
            <a:off x="949325" y="2336800"/>
            <a:ext cx="72453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r>
              <a:rPr lang="it-IT" altLang="en-US" sz="2800" b="1" dirty="0">
                <a:solidFill>
                  <a:srgbClr val="0000FF"/>
                </a:solidFill>
              </a:rPr>
              <a:t>A) </a:t>
            </a:r>
            <a:r>
              <a:rPr lang="en-US" altLang="en-US" sz="2800" b="1" dirty="0">
                <a:solidFill>
                  <a:srgbClr val="0000FF"/>
                </a:solidFill>
              </a:rPr>
              <a:t>Minimization of distance from a set of points like obstacles</a:t>
            </a:r>
            <a:endParaRPr lang="en-US" altLang="en-US" sz="2800" b="1" cap="all" dirty="0">
              <a:solidFill>
                <a:srgbClr val="0000FF"/>
              </a:solidFill>
            </a:endParaRPr>
          </a:p>
        </p:txBody>
      </p:sp>
      <p:sp>
        <p:nvSpPr>
          <p:cNvPr id="15" name="CasellaDiTesto 1"/>
          <p:cNvSpPr txBox="1">
            <a:spLocks noChangeArrowheads="1"/>
          </p:cNvSpPr>
          <p:nvPr/>
        </p:nvSpPr>
        <p:spPr bwMode="auto">
          <a:xfrm>
            <a:off x="949325" y="3644900"/>
            <a:ext cx="72453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r>
              <a:rPr lang="it-IT" altLang="en-US" sz="2800" b="1" dirty="0">
                <a:solidFill>
                  <a:srgbClr val="0000FF"/>
                </a:solidFill>
              </a:rPr>
              <a:t>B) </a:t>
            </a:r>
            <a:r>
              <a:rPr lang="en-US" altLang="en-US" sz="2800" b="1" dirty="0">
                <a:solidFill>
                  <a:srgbClr val="0000FF"/>
                </a:solidFill>
              </a:rPr>
              <a:t>Minimization of length of path in the presence of obstacles</a:t>
            </a:r>
            <a:endParaRPr lang="en-US" altLang="en-US" sz="2800" b="1" cap="all" dirty="0">
              <a:solidFill>
                <a:srgbClr val="0000FF"/>
              </a:solidFill>
            </a:endParaRPr>
          </a:p>
        </p:txBody>
      </p:sp>
      <p:sp>
        <p:nvSpPr>
          <p:cNvPr id="16" name="CasellaDiTesto 1"/>
          <p:cNvSpPr txBox="1">
            <a:spLocks noChangeArrowheads="1"/>
          </p:cNvSpPr>
          <p:nvPr/>
        </p:nvSpPr>
        <p:spPr bwMode="auto">
          <a:xfrm>
            <a:off x="949325" y="981075"/>
            <a:ext cx="7245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r>
              <a:rPr lang="it-IT" altLang="en-US" sz="3600" b="1" dirty="0">
                <a:solidFill>
                  <a:srgbClr val="0000FF"/>
                </a:solidFill>
              </a:rPr>
              <a:t>2) </a:t>
            </a:r>
            <a:r>
              <a:rPr lang="en-US" altLang="en-US" sz="3600" b="1" cap="all" dirty="0">
                <a:solidFill>
                  <a:srgbClr val="0000FF"/>
                </a:solidFill>
              </a:rPr>
              <a:t>OPTIMIZATION ALGORITHMS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74755" name="Rectangle 3"/>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74756" name="Rectangle 4"/>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74757" name="Rectangle 5"/>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7" name="CasellaDiTesto 1"/>
          <p:cNvSpPr txBox="1">
            <a:spLocks noChangeArrowheads="1"/>
          </p:cNvSpPr>
          <p:nvPr/>
        </p:nvSpPr>
        <p:spPr bwMode="auto">
          <a:xfrm>
            <a:off x="593725" y="620713"/>
            <a:ext cx="7956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it-IT" altLang="en-US" sz="2400" b="1" dirty="0">
                <a:solidFill>
                  <a:srgbClr val="0000FF"/>
                </a:solidFill>
              </a:rPr>
              <a:t>OPTIMIZATION ALGORITHMS</a:t>
            </a:r>
            <a:endParaRPr lang="en-US" altLang="en-US" sz="2400" b="1" cap="all" dirty="0">
              <a:solidFill>
                <a:srgbClr val="0000FF"/>
              </a:solidFill>
            </a:endParaRPr>
          </a:p>
        </p:txBody>
      </p:sp>
      <p:sp>
        <p:nvSpPr>
          <p:cNvPr id="74759" name="CasellaDiTesto 1"/>
          <p:cNvSpPr txBox="1">
            <a:spLocks noChangeArrowheads="1"/>
          </p:cNvSpPr>
          <p:nvPr/>
        </p:nvSpPr>
        <p:spPr bwMode="auto">
          <a:xfrm>
            <a:off x="719138" y="1403350"/>
            <a:ext cx="7705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en-US" altLang="en-US" sz="2400">
                <a:solidFill>
                  <a:srgbClr val="0000FF"/>
                </a:solidFill>
              </a:rPr>
              <a:t>In these cases we must define the obstacle’s positions:</a:t>
            </a:r>
          </a:p>
        </p:txBody>
      </p:sp>
      <p:sp>
        <p:nvSpPr>
          <p:cNvPr id="74760" name="CasellaDiTesto 1"/>
          <p:cNvSpPr txBox="1">
            <a:spLocks noChangeArrowheads="1"/>
          </p:cNvSpPr>
          <p:nvPr/>
        </p:nvSpPr>
        <p:spPr bwMode="auto">
          <a:xfrm>
            <a:off x="692150" y="2111375"/>
            <a:ext cx="77041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2400" b="1">
                <a:solidFill>
                  <a:srgbClr val="78000E"/>
                </a:solidFill>
                <a:latin typeface="Courier New" panose="02070309020205020404" pitchFamily="49" charset="0"/>
              </a:rPr>
              <a:t>&gt; Obs_Pos_Data := [ xp__1 = 0.8, yp__1 = 0.8, xp__2 = 0.2, yp__2 = 0.2 , xp__3 = 0.3, yp__3 = 0.7 ]: &lt;%&gt;:</a:t>
            </a:r>
            <a:endParaRPr lang="en-US" altLang="en-US" sz="2400">
              <a:solidFill>
                <a:srgbClr val="78000E"/>
              </a:solidFill>
              <a:latin typeface="Courier New" panose="02070309020205020404" pitchFamily="49" charset="0"/>
            </a:endParaRPr>
          </a:p>
        </p:txBody>
      </p:sp>
      <p:sp>
        <p:nvSpPr>
          <p:cNvPr id="74761" name="CasellaDiTesto 1"/>
          <p:cNvSpPr txBox="1">
            <a:spLocks noChangeArrowheads="1"/>
          </p:cNvSpPr>
          <p:nvPr/>
        </p:nvSpPr>
        <p:spPr bwMode="auto">
          <a:xfrm>
            <a:off x="719138" y="3527425"/>
            <a:ext cx="77057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en-US" altLang="en-US" sz="2400">
                <a:solidFill>
                  <a:srgbClr val="0000FF"/>
                </a:solidFill>
              </a:rPr>
              <a:t>And some other data parameters, like </a:t>
            </a:r>
            <a:r>
              <a:rPr lang="en-US" altLang="en-US" sz="2400" i="1">
                <a:solidFill>
                  <a:srgbClr val="0000FF"/>
                </a:solidFill>
              </a:rPr>
              <a:t>n_OP</a:t>
            </a:r>
            <a:r>
              <a:rPr lang="en-US" altLang="en-US" sz="2400">
                <a:solidFill>
                  <a:srgbClr val="0000FF"/>
                </a:solidFill>
              </a:rPr>
              <a:t> (number of obstacles), </a:t>
            </a:r>
            <a:r>
              <a:rPr lang="el-GR" altLang="en-US" sz="2400" i="1">
                <a:solidFill>
                  <a:srgbClr val="0000FF"/>
                </a:solidFill>
              </a:rPr>
              <a:t>ε</a:t>
            </a:r>
            <a:r>
              <a:rPr lang="it-IT" altLang="en-US" sz="2400">
                <a:solidFill>
                  <a:srgbClr val="0000FF"/>
                </a:solidFill>
              </a:rPr>
              <a:t> (minimum distance from path to obstacles)</a:t>
            </a:r>
            <a:r>
              <a:rPr lang="en-US" altLang="en-US" sz="2400">
                <a:solidFill>
                  <a:srgbClr val="0000FF"/>
                </a:solidFill>
              </a:rPr>
              <a:t>, </a:t>
            </a:r>
            <a:r>
              <a:rPr lang="en-US" altLang="en-US" sz="2400" i="1">
                <a:solidFill>
                  <a:srgbClr val="0000FF"/>
                </a:solidFill>
              </a:rPr>
              <a:t>n_P</a:t>
            </a:r>
            <a:r>
              <a:rPr lang="en-US" altLang="en-US" sz="2400">
                <a:solidFill>
                  <a:srgbClr val="0000FF"/>
                </a:solidFill>
              </a:rPr>
              <a:t> (number of integration substeps for defining the target to minimize), </a:t>
            </a:r>
            <a:r>
              <a:rPr lang="en-US" altLang="en-US" sz="2400" i="1">
                <a:solidFill>
                  <a:srgbClr val="0000FF"/>
                </a:solidFill>
              </a:rPr>
              <a:t>T__step </a:t>
            </a:r>
            <a:r>
              <a:rPr lang="en-US" altLang="en-US" sz="2400">
                <a:solidFill>
                  <a:srgbClr val="0000FF"/>
                </a:solidFill>
              </a:rPr>
              <a:t>(time at which vehicle must pass between two obstacles).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ts val="0"/>
              </a:spcAft>
              <a:defRPr/>
            </a:pPr>
            <a:endParaRPr lang="it-IT" altLang="it-IT" kern="0"/>
          </a:p>
        </p:txBody>
      </p:sp>
      <p:sp>
        <p:nvSpPr>
          <p:cNvPr id="86019" name="Rectangle 3"/>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ts val="0"/>
              </a:spcAft>
              <a:defRPr/>
            </a:pPr>
            <a:endParaRPr lang="it-IT" altLang="it-IT" kern="0"/>
          </a:p>
        </p:txBody>
      </p:sp>
      <p:sp>
        <p:nvSpPr>
          <p:cNvPr id="86020" name="Rectangle 4"/>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ts val="0"/>
              </a:spcAft>
              <a:defRPr/>
            </a:pPr>
            <a:endParaRPr lang="it-IT" altLang="it-IT" kern="0"/>
          </a:p>
        </p:txBody>
      </p:sp>
      <p:sp>
        <p:nvSpPr>
          <p:cNvPr id="86021" name="Rectangle 5"/>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ts val="0"/>
              </a:spcAft>
              <a:defRPr/>
            </a:pPr>
            <a:endParaRPr lang="it-IT" altLang="it-IT" kern="0"/>
          </a:p>
        </p:txBody>
      </p:sp>
      <p:sp>
        <p:nvSpPr>
          <p:cNvPr id="86022" name="CasellaDiTesto 1"/>
          <p:cNvSpPr txBox="1">
            <a:spLocks noChangeArrowheads="1"/>
          </p:cNvSpPr>
          <p:nvPr/>
        </p:nvSpPr>
        <p:spPr bwMode="auto">
          <a:xfrm>
            <a:off x="719138" y="404813"/>
            <a:ext cx="7705725"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fontAlgn="auto" hangingPunct="1">
              <a:spcBef>
                <a:spcPts val="0"/>
              </a:spcBef>
              <a:spcAft>
                <a:spcPts val="0"/>
              </a:spcAft>
              <a:defRPr/>
            </a:pPr>
            <a:r>
              <a:rPr lang="en-US" altLang="en-US" sz="2400" kern="0">
                <a:solidFill>
                  <a:srgbClr val="0000FF"/>
                </a:solidFill>
              </a:rPr>
              <a:t>SUGGESTION: define also u</a:t>
            </a:r>
            <a:r>
              <a:rPr lang="en-US" altLang="en-US" sz="2400" kern="0" baseline="-25000">
                <a:solidFill>
                  <a:srgbClr val="0000FF"/>
                </a:solidFill>
              </a:rPr>
              <a:t>1</a:t>
            </a:r>
            <a:r>
              <a:rPr lang="en-US" altLang="en-US" sz="2400" kern="0">
                <a:solidFill>
                  <a:srgbClr val="0000FF"/>
                </a:solidFill>
              </a:rPr>
              <a:t> as a polynomial input, in order to increase the smoothness of solution.</a:t>
            </a:r>
          </a:p>
          <a:p>
            <a:pPr algn="just" eaLnBrk="1" fontAlgn="auto" hangingPunct="1">
              <a:spcBef>
                <a:spcPts val="0"/>
              </a:spcBef>
              <a:spcAft>
                <a:spcPts val="0"/>
              </a:spcAft>
              <a:defRPr/>
            </a:pPr>
            <a:endParaRPr lang="it-IT" altLang="en-US" sz="2400" kern="0">
              <a:solidFill>
                <a:srgbClr val="0000FF"/>
              </a:solidFill>
            </a:endParaRPr>
          </a:p>
          <a:p>
            <a:pPr algn="just" eaLnBrk="1" fontAlgn="auto" hangingPunct="1">
              <a:spcBef>
                <a:spcPts val="0"/>
              </a:spcBef>
              <a:spcAft>
                <a:spcPts val="0"/>
              </a:spcAft>
              <a:defRPr/>
            </a:pPr>
            <a:r>
              <a:rPr lang="it-IT" altLang="en-US" sz="2400" kern="0">
                <a:solidFill>
                  <a:srgbClr val="0000FF"/>
                </a:solidFill>
              </a:rPr>
              <a:t>Prepare the Optimization:</a:t>
            </a:r>
          </a:p>
          <a:p>
            <a:pPr algn="just" eaLnBrk="1" fontAlgn="auto" hangingPunct="1">
              <a:spcBef>
                <a:spcPts val="0"/>
              </a:spcBef>
              <a:spcAft>
                <a:spcPts val="0"/>
              </a:spcAft>
              <a:defRPr/>
            </a:pPr>
            <a:endParaRPr lang="it-IT" altLang="en-US" sz="2400" kern="0">
              <a:solidFill>
                <a:srgbClr val="0000FF"/>
              </a:solidFill>
            </a:endParaRPr>
          </a:p>
          <a:p>
            <a:pPr algn="just" eaLnBrk="1" fontAlgn="auto" hangingPunct="1">
              <a:spcBef>
                <a:spcPts val="0"/>
              </a:spcBef>
              <a:spcAft>
                <a:spcPts val="0"/>
              </a:spcAft>
              <a:defRPr/>
            </a:pPr>
            <a:r>
              <a:rPr lang="it-IT" altLang="en-US" sz="2400" kern="0">
                <a:solidFill>
                  <a:srgbClr val="0000FF"/>
                </a:solidFill>
              </a:rPr>
              <a:t>A) Target is the </a:t>
            </a:r>
            <a:r>
              <a:rPr lang="it-IT" altLang="en-US" sz="2400" b="1" kern="0">
                <a:solidFill>
                  <a:srgbClr val="0000FF"/>
                </a:solidFill>
              </a:rPr>
              <a:t>distance between path and the obstacles’ positions</a:t>
            </a:r>
            <a:r>
              <a:rPr lang="it-IT" altLang="en-US" sz="2400" kern="0">
                <a:solidFill>
                  <a:srgbClr val="0000FF"/>
                </a:solidFill>
              </a:rPr>
              <a:t>. </a:t>
            </a:r>
            <a:r>
              <a:rPr lang="it-IT" altLang="en-US" sz="2400" u="sng" kern="0">
                <a:solidFill>
                  <a:srgbClr val="0000FF"/>
                </a:solidFill>
              </a:rPr>
              <a:t>Bound is the linear system with final conditions</a:t>
            </a:r>
            <a:r>
              <a:rPr lang="it-IT" altLang="en-US" sz="2400" kern="0">
                <a:solidFill>
                  <a:srgbClr val="0000FF"/>
                </a:solidFill>
              </a:rPr>
              <a:t>.</a:t>
            </a:r>
          </a:p>
          <a:p>
            <a:pPr algn="just" eaLnBrk="1" fontAlgn="auto" hangingPunct="1">
              <a:spcBef>
                <a:spcPts val="0"/>
              </a:spcBef>
              <a:spcAft>
                <a:spcPts val="0"/>
              </a:spcAft>
              <a:defRPr/>
            </a:pPr>
            <a:r>
              <a:rPr lang="it-IT" altLang="en-US" sz="2400" kern="0">
                <a:solidFill>
                  <a:srgbClr val="0000FF"/>
                </a:solidFill>
              </a:rPr>
              <a:t>B) Target is the </a:t>
            </a:r>
            <a:r>
              <a:rPr lang="it-IT" altLang="en-US" sz="2400" b="1" kern="0">
                <a:solidFill>
                  <a:srgbClr val="0000FF"/>
                </a:solidFill>
              </a:rPr>
              <a:t>trajectory of vehicle, which length is to minimize</a:t>
            </a:r>
            <a:r>
              <a:rPr lang="it-IT" altLang="en-US" sz="2400" kern="0">
                <a:solidFill>
                  <a:srgbClr val="0000FF"/>
                </a:solidFill>
              </a:rPr>
              <a:t>. </a:t>
            </a:r>
            <a:r>
              <a:rPr lang="it-IT" altLang="en-US" sz="2400" u="sng" kern="0">
                <a:solidFill>
                  <a:srgbClr val="0000FF"/>
                </a:solidFill>
              </a:rPr>
              <a:t>Bounds are the linear system with final conditions and a minimum distance from obstacles </a:t>
            </a:r>
            <a:r>
              <a:rPr lang="el-GR" altLang="en-US" sz="2400" i="1" u="sng" kern="0">
                <a:solidFill>
                  <a:srgbClr val="0000FF"/>
                </a:solidFill>
              </a:rPr>
              <a:t>ε</a:t>
            </a:r>
            <a:r>
              <a:rPr lang="it-IT" altLang="en-US" sz="2400" kern="0">
                <a:solidFill>
                  <a:srgbClr val="0000FF"/>
                </a:solidFill>
              </a:rPr>
              <a:t>.</a:t>
            </a:r>
          </a:p>
          <a:p>
            <a:pPr algn="just" eaLnBrk="1" fontAlgn="auto" hangingPunct="1">
              <a:spcBef>
                <a:spcPts val="0"/>
              </a:spcBef>
              <a:spcAft>
                <a:spcPts val="0"/>
              </a:spcAft>
              <a:defRPr/>
            </a:pPr>
            <a:endParaRPr lang="it-IT" altLang="en-US" sz="2400" kern="0">
              <a:solidFill>
                <a:srgbClr val="0000FF"/>
              </a:solidFill>
            </a:endParaRPr>
          </a:p>
          <a:p>
            <a:pPr algn="just" eaLnBrk="1" fontAlgn="auto" hangingPunct="1">
              <a:spcBef>
                <a:spcPts val="0"/>
              </a:spcBef>
              <a:spcAft>
                <a:spcPts val="0"/>
              </a:spcAft>
              <a:defRPr/>
            </a:pPr>
            <a:r>
              <a:rPr lang="it-IT" altLang="en-US" sz="2400" kern="0">
                <a:solidFill>
                  <a:srgbClr val="0000FF"/>
                </a:solidFill>
              </a:rPr>
              <a:t>See ‘Optimization’ in Maple Help.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ts val="0"/>
              </a:spcAft>
              <a:defRPr/>
            </a:pPr>
            <a:endParaRPr lang="it-IT" altLang="it-IT" kern="0"/>
          </a:p>
        </p:txBody>
      </p:sp>
      <p:sp>
        <p:nvSpPr>
          <p:cNvPr id="88067" name="Rectangle 3"/>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ts val="0"/>
              </a:spcAft>
              <a:defRPr/>
            </a:pPr>
            <a:endParaRPr lang="it-IT" altLang="it-IT" kern="0"/>
          </a:p>
        </p:txBody>
      </p:sp>
      <p:sp>
        <p:nvSpPr>
          <p:cNvPr id="88068" name="Rectangle 4"/>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ts val="0"/>
              </a:spcAft>
              <a:defRPr/>
            </a:pPr>
            <a:endParaRPr lang="it-IT" altLang="it-IT" kern="0"/>
          </a:p>
        </p:txBody>
      </p:sp>
      <p:sp>
        <p:nvSpPr>
          <p:cNvPr id="88069" name="Rectangle 5"/>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ts val="0"/>
              </a:spcAft>
              <a:defRPr/>
            </a:pPr>
            <a:endParaRPr lang="it-IT" altLang="it-IT" kern="0"/>
          </a:p>
        </p:txBody>
      </p:sp>
      <p:sp>
        <p:nvSpPr>
          <p:cNvPr id="88070" name="CasellaDiTesto 1"/>
          <p:cNvSpPr txBox="1">
            <a:spLocks noChangeArrowheads="1"/>
          </p:cNvSpPr>
          <p:nvPr/>
        </p:nvSpPr>
        <p:spPr bwMode="auto">
          <a:xfrm>
            <a:off x="827088" y="1387475"/>
            <a:ext cx="77057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fontAlgn="auto" hangingPunct="1">
              <a:spcBef>
                <a:spcPts val="0"/>
              </a:spcBef>
              <a:spcAft>
                <a:spcPts val="0"/>
              </a:spcAft>
              <a:defRPr/>
            </a:pPr>
            <a:r>
              <a:rPr lang="en-US" altLang="en-US" sz="2400" kern="0">
                <a:solidFill>
                  <a:srgbClr val="0000FF"/>
                </a:solidFill>
              </a:rPr>
              <a:t>SUGGESTION: </a:t>
            </a:r>
            <a:r>
              <a:rPr lang="it-IT" altLang="en-US" sz="2400" kern="0">
                <a:solidFill>
                  <a:srgbClr val="0000FF"/>
                </a:solidFill>
              </a:rPr>
              <a:t>in this optimization we want the vehicle passing through two obstacles close toghether at a certain time. For this reason we want to define the constraint of optimization as the euclidean distance between themselves and the car at a determined time: obviously, if we have two couples of obstacles, we will define two time to which vehicle will pass thorugh them, one for the first couple and one for the second couple, and so on.</a:t>
            </a:r>
          </a:p>
        </p:txBody>
      </p:sp>
      <p:sp>
        <p:nvSpPr>
          <p:cNvPr id="88071" name="CasellaDiTesto 1"/>
          <p:cNvSpPr txBox="1">
            <a:spLocks noChangeArrowheads="1"/>
          </p:cNvSpPr>
          <p:nvPr/>
        </p:nvSpPr>
        <p:spPr bwMode="auto">
          <a:xfrm>
            <a:off x="719138" y="4797425"/>
            <a:ext cx="77041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ts val="0"/>
              </a:spcAft>
              <a:defRPr/>
            </a:pPr>
            <a:r>
              <a:rPr lang="en-US" altLang="en-US" sz="2400" b="1" kern="0">
                <a:solidFill>
                  <a:srgbClr val="78000E"/>
                </a:solidFill>
                <a:latin typeface="Courier New" panose="02070309020205020404" pitchFamily="49" charset="0"/>
              </a:rPr>
              <a:t>&gt; T__step := subs(data,[T/4, T/4, 2*T/4, 2*T/4, 3*T/4, 3*T/4]):</a:t>
            </a:r>
            <a:endParaRPr lang="en-US" altLang="en-US" sz="2400" kern="0">
              <a:solidFill>
                <a:srgbClr val="78000E"/>
              </a:solidFill>
              <a:latin typeface="Courier New" panose="02070309020205020404" pitchFamily="49" charset="0"/>
            </a:endParaRPr>
          </a:p>
        </p:txBody>
      </p:sp>
      <p:sp>
        <p:nvSpPr>
          <p:cNvPr id="8" name="CasellaDiTesto 1"/>
          <p:cNvSpPr txBox="1">
            <a:spLocks noChangeArrowheads="1"/>
          </p:cNvSpPr>
          <p:nvPr/>
        </p:nvSpPr>
        <p:spPr bwMode="auto">
          <a:xfrm>
            <a:off x="719138" y="417513"/>
            <a:ext cx="7704137"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ts val="0"/>
              </a:spcAft>
              <a:defRPr/>
            </a:pPr>
            <a:r>
              <a:rPr lang="it-IT" altLang="en-US" sz="2600" b="1" kern="0" dirty="0">
                <a:solidFill>
                  <a:srgbClr val="0000FF"/>
                </a:solidFill>
              </a:rPr>
              <a:t>A) </a:t>
            </a:r>
            <a:r>
              <a:rPr lang="en-US" altLang="en-US" sz="2600" b="1" kern="0" dirty="0">
                <a:solidFill>
                  <a:srgbClr val="0000FF"/>
                </a:solidFill>
              </a:rPr>
              <a:t>Minimization of distance from a set of points like obstacles</a:t>
            </a:r>
            <a:endParaRPr lang="en-US" altLang="en-US" sz="2600" b="1" kern="0" cap="all" dirty="0">
              <a:solidFill>
                <a:srgbClr val="0000F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asellaDiTesto 1"/>
          <p:cNvSpPr txBox="1">
            <a:spLocks noChangeArrowheads="1"/>
          </p:cNvSpPr>
          <p:nvPr/>
        </p:nvSpPr>
        <p:spPr bwMode="auto">
          <a:xfrm>
            <a:off x="684213" y="465138"/>
            <a:ext cx="77057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en-US" altLang="en-US" sz="2400">
                <a:solidFill>
                  <a:srgbClr val="0000FF"/>
                </a:solidFill>
              </a:rPr>
              <a:t>Position of couples of obstacles, with related passage time.</a:t>
            </a:r>
          </a:p>
        </p:txBody>
      </p:sp>
      <p:grpSp>
        <p:nvGrpSpPr>
          <p:cNvPr id="80899" name="Group 51"/>
          <p:cNvGrpSpPr>
            <a:grpSpLocks/>
          </p:cNvGrpSpPr>
          <p:nvPr/>
        </p:nvGrpSpPr>
        <p:grpSpPr bwMode="auto">
          <a:xfrm>
            <a:off x="684213" y="1628775"/>
            <a:ext cx="7993062" cy="4176713"/>
            <a:chOff x="539552" y="1628800"/>
            <a:chExt cx="7993756" cy="4176464"/>
          </a:xfrm>
        </p:grpSpPr>
        <p:sp>
          <p:nvSpPr>
            <p:cNvPr id="80900" name="Right Arrow 8"/>
            <p:cNvSpPr>
              <a:spLocks noChangeArrowheads="1"/>
            </p:cNvSpPr>
            <p:nvPr/>
          </p:nvSpPr>
          <p:spPr bwMode="auto">
            <a:xfrm>
              <a:off x="5076056" y="1916832"/>
              <a:ext cx="978408" cy="484632"/>
            </a:xfrm>
            <a:prstGeom prst="rightArrow">
              <a:avLst>
                <a:gd name="adj1" fmla="val 50000"/>
                <a:gd name="adj2" fmla="val 5000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grpSp>
          <p:nvGrpSpPr>
            <p:cNvPr id="80901" name="Group 37"/>
            <p:cNvGrpSpPr>
              <a:grpSpLocks/>
            </p:cNvGrpSpPr>
            <p:nvPr/>
          </p:nvGrpSpPr>
          <p:grpSpPr bwMode="auto">
            <a:xfrm>
              <a:off x="539552" y="1628800"/>
              <a:ext cx="7776864" cy="4176464"/>
              <a:chOff x="611560" y="980728"/>
              <a:chExt cx="7776864" cy="4176464"/>
            </a:xfrm>
          </p:grpSpPr>
          <p:pic>
            <p:nvPicPr>
              <p:cNvPr id="8090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80728"/>
                <a:ext cx="4176464"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5" name="CasellaDiTesto 1"/>
              <p:cNvSpPr txBox="1">
                <a:spLocks noChangeArrowheads="1"/>
              </p:cNvSpPr>
              <p:nvPr/>
            </p:nvSpPr>
            <p:spPr bwMode="auto">
              <a:xfrm>
                <a:off x="5584008" y="1050623"/>
                <a:ext cx="28044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en-US" altLang="en-US" sz="2400" b="1">
                    <a:solidFill>
                      <a:srgbClr val="0000FF"/>
                    </a:solidFill>
                  </a:rPr>
                  <a:t>(x</a:t>
                </a:r>
                <a:r>
                  <a:rPr lang="en-US" altLang="en-US" sz="2400" b="1" baseline="-25000">
                    <a:solidFill>
                      <a:srgbClr val="0000FF"/>
                    </a:solidFill>
                  </a:rPr>
                  <a:t>p1</a:t>
                </a:r>
                <a:r>
                  <a:rPr lang="en-US" altLang="en-US" sz="2400" b="1">
                    <a:solidFill>
                      <a:srgbClr val="0000FF"/>
                    </a:solidFill>
                  </a:rPr>
                  <a:t>,y</a:t>
                </a:r>
                <a:r>
                  <a:rPr lang="en-US" altLang="en-US" sz="2400" b="1" baseline="-25000">
                    <a:solidFill>
                      <a:srgbClr val="0000FF"/>
                    </a:solidFill>
                  </a:rPr>
                  <a:t>p1</a:t>
                </a:r>
                <a:r>
                  <a:rPr lang="en-US" altLang="en-US" sz="2400" b="1">
                    <a:solidFill>
                      <a:srgbClr val="0000FF"/>
                    </a:solidFill>
                  </a:rPr>
                  <a:t>) → t = T/4 </a:t>
                </a:r>
              </a:p>
            </p:txBody>
          </p:sp>
          <p:cxnSp>
            <p:nvCxnSpPr>
              <p:cNvPr id="11" name="Straight Arrow Connector 10"/>
              <p:cNvCxnSpPr>
                <a:stCxn id="80905" idx="1"/>
              </p:cNvCxnSpPr>
              <p:nvPr/>
            </p:nvCxnSpPr>
            <p:spPr bwMode="auto">
              <a:xfrm flipH="1">
                <a:off x="2142043" y="1280748"/>
                <a:ext cx="3441999" cy="1662013"/>
              </a:xfrm>
              <a:prstGeom prst="straightConnector1">
                <a:avLst/>
              </a:prstGeom>
              <a:ln w="28575">
                <a:solidFill>
                  <a:srgbClr val="0000FF"/>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bwMode="auto">
              <a:xfrm flipH="1">
                <a:off x="4067847" y="2449078"/>
                <a:ext cx="1516195" cy="509557"/>
              </a:xfrm>
              <a:prstGeom prst="straightConnector1">
                <a:avLst/>
              </a:prstGeom>
              <a:ln w="28575">
                <a:solidFill>
                  <a:srgbClr val="993366"/>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bwMode="auto">
              <a:xfrm flipH="1" flipV="1">
                <a:off x="3131141" y="3369774"/>
                <a:ext cx="2452901" cy="246047"/>
              </a:xfrm>
              <a:prstGeom prst="straightConnector1">
                <a:avLst/>
              </a:prstGeom>
              <a:ln w="28575">
                <a:solidFill>
                  <a:srgbClr val="00990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a:stCxn id="80905" idx="1"/>
              </p:cNvCxnSpPr>
              <p:nvPr/>
            </p:nvCxnSpPr>
            <p:spPr bwMode="auto">
              <a:xfrm flipH="1">
                <a:off x="2142043" y="1280748"/>
                <a:ext cx="3441999" cy="2352535"/>
              </a:xfrm>
              <a:prstGeom prst="straightConnector1">
                <a:avLst/>
              </a:prstGeom>
              <a:ln w="28575">
                <a:solidFill>
                  <a:srgbClr val="0000FF"/>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bwMode="auto">
              <a:xfrm flipH="1">
                <a:off x="4715603" y="2449078"/>
                <a:ext cx="868438" cy="493683"/>
              </a:xfrm>
              <a:prstGeom prst="straightConnector1">
                <a:avLst/>
              </a:prstGeom>
              <a:ln w="28575">
                <a:solidFill>
                  <a:srgbClr val="993366"/>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bwMode="auto">
              <a:xfrm flipH="1">
                <a:off x="3420091" y="3615821"/>
                <a:ext cx="2163951" cy="411138"/>
              </a:xfrm>
              <a:prstGeom prst="straightConnector1">
                <a:avLst/>
              </a:prstGeom>
              <a:ln w="28575">
                <a:solidFill>
                  <a:srgbClr val="009900"/>
                </a:solidFill>
                <a:headEnd type="none" w="med" len="med"/>
                <a:tailEnd type="triangle"/>
              </a:ln>
            </p:spPr>
            <p:style>
              <a:lnRef idx="1">
                <a:schemeClr val="dk1"/>
              </a:lnRef>
              <a:fillRef idx="0">
                <a:schemeClr val="dk1"/>
              </a:fillRef>
              <a:effectRef idx="0">
                <a:schemeClr val="dk1"/>
              </a:effectRef>
              <a:fontRef idx="minor">
                <a:schemeClr val="tx1"/>
              </a:fontRef>
            </p:style>
          </p:cxnSp>
        </p:grpSp>
        <p:sp>
          <p:nvSpPr>
            <p:cNvPr id="80902" name="CasellaDiTesto 1"/>
            <p:cNvSpPr txBox="1">
              <a:spLocks noChangeArrowheads="1"/>
            </p:cNvSpPr>
            <p:nvPr/>
          </p:nvSpPr>
          <p:spPr bwMode="auto">
            <a:xfrm>
              <a:off x="5511999" y="2827862"/>
              <a:ext cx="30213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en-US" altLang="en-US" sz="2400" b="1">
                  <a:solidFill>
                    <a:srgbClr val="993366"/>
                  </a:solidFill>
                </a:rPr>
                <a:t>(x</a:t>
              </a:r>
              <a:r>
                <a:rPr lang="en-US" altLang="en-US" sz="2400" b="1" baseline="-25000">
                  <a:solidFill>
                    <a:srgbClr val="993366"/>
                  </a:solidFill>
                </a:rPr>
                <a:t>p3</a:t>
              </a:r>
              <a:r>
                <a:rPr lang="en-US" altLang="en-US" sz="2400" b="1">
                  <a:solidFill>
                    <a:srgbClr val="993366"/>
                  </a:solidFill>
                </a:rPr>
                <a:t>,y</a:t>
              </a:r>
              <a:r>
                <a:rPr lang="en-US" altLang="en-US" sz="2400" b="1" baseline="-25000">
                  <a:solidFill>
                    <a:srgbClr val="993366"/>
                  </a:solidFill>
                </a:rPr>
                <a:t>p3</a:t>
              </a:r>
              <a:r>
                <a:rPr lang="en-US" altLang="en-US" sz="2400" b="1">
                  <a:solidFill>
                    <a:srgbClr val="993366"/>
                  </a:solidFill>
                </a:rPr>
                <a:t>) → t = 3*T/4 </a:t>
              </a:r>
            </a:p>
          </p:txBody>
        </p:sp>
        <p:sp>
          <p:nvSpPr>
            <p:cNvPr id="80903" name="CasellaDiTesto 1"/>
            <p:cNvSpPr txBox="1">
              <a:spLocks noChangeArrowheads="1"/>
            </p:cNvSpPr>
            <p:nvPr/>
          </p:nvSpPr>
          <p:spPr bwMode="auto">
            <a:xfrm>
              <a:off x="5512000" y="4007878"/>
              <a:ext cx="2948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en-US" altLang="en-US" sz="2400" b="1">
                  <a:solidFill>
                    <a:srgbClr val="009900"/>
                  </a:solidFill>
                </a:rPr>
                <a:t>(x</a:t>
              </a:r>
              <a:r>
                <a:rPr lang="en-US" altLang="en-US" sz="2400" b="1" baseline="-25000">
                  <a:solidFill>
                    <a:srgbClr val="009900"/>
                  </a:solidFill>
                </a:rPr>
                <a:t>p2</a:t>
              </a:r>
              <a:r>
                <a:rPr lang="en-US" altLang="en-US" sz="2400" b="1">
                  <a:solidFill>
                    <a:srgbClr val="009900"/>
                  </a:solidFill>
                </a:rPr>
                <a:t>,y</a:t>
              </a:r>
              <a:r>
                <a:rPr lang="en-US" altLang="en-US" sz="2400" b="1" baseline="-25000">
                  <a:solidFill>
                    <a:srgbClr val="009900"/>
                  </a:solidFill>
                </a:rPr>
                <a:t>p2</a:t>
              </a:r>
              <a:r>
                <a:rPr lang="en-US" altLang="en-US" sz="2400" b="1">
                  <a:solidFill>
                    <a:srgbClr val="009900"/>
                  </a:solidFill>
                </a:rPr>
                <a:t>) → t = 2*T/4 </a:t>
              </a: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81923" name="Rectangle 3"/>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81924" name="Rectangle 4"/>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81925" name="Rectangle 5"/>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81926" name="CasellaDiTesto 1"/>
          <p:cNvSpPr txBox="1">
            <a:spLocks noChangeArrowheads="1"/>
          </p:cNvSpPr>
          <p:nvPr/>
        </p:nvSpPr>
        <p:spPr bwMode="auto">
          <a:xfrm>
            <a:off x="827088" y="2281238"/>
            <a:ext cx="2844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it-IT" altLang="en-US" sz="2400">
                <a:solidFill>
                  <a:srgbClr val="0000FF"/>
                </a:solidFill>
              </a:rPr>
              <a:t>If your computation works well, you could have a vehicle that </a:t>
            </a:r>
            <a:r>
              <a:rPr lang="en-US" altLang="en-US" sz="2400">
                <a:solidFill>
                  <a:srgbClr val="0000FF"/>
                </a:solidFill>
              </a:rPr>
              <a:t>makes </a:t>
            </a:r>
            <a:r>
              <a:rPr lang="en-US" altLang="en-US" sz="2400" i="1">
                <a:solidFill>
                  <a:srgbClr val="0000FF"/>
                </a:solidFill>
              </a:rPr>
              <a:t>‘slalom’ </a:t>
            </a:r>
            <a:r>
              <a:rPr lang="en-US" altLang="en-US" sz="2400">
                <a:solidFill>
                  <a:srgbClr val="0000FF"/>
                </a:solidFill>
              </a:rPr>
              <a:t>between obstacles</a:t>
            </a:r>
            <a:r>
              <a:rPr lang="it-IT" altLang="en-US" sz="2400">
                <a:solidFill>
                  <a:srgbClr val="0000FF"/>
                </a:solidFill>
              </a:rPr>
              <a:t>!!!</a:t>
            </a:r>
          </a:p>
        </p:txBody>
      </p:sp>
      <p:grpSp>
        <p:nvGrpSpPr>
          <p:cNvPr id="81927" name="Gruppo 3"/>
          <p:cNvGrpSpPr>
            <a:grpSpLocks/>
          </p:cNvGrpSpPr>
          <p:nvPr/>
        </p:nvGrpSpPr>
        <p:grpSpPr bwMode="auto">
          <a:xfrm>
            <a:off x="4138613" y="2006600"/>
            <a:ext cx="4286250" cy="3406775"/>
            <a:chOff x="4137647" y="2276872"/>
            <a:chExt cx="4284912" cy="3406497"/>
          </a:xfrm>
        </p:grpSpPr>
        <p:pic>
          <p:nvPicPr>
            <p:cNvPr id="81929"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37647" y="2276872"/>
              <a:ext cx="4284911" cy="285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0" name="CasellaDiTesto 1"/>
            <p:cNvSpPr txBox="1">
              <a:spLocks noChangeArrowheads="1"/>
            </p:cNvSpPr>
            <p:nvPr/>
          </p:nvSpPr>
          <p:spPr bwMode="auto">
            <a:xfrm>
              <a:off x="4137647" y="5160149"/>
              <a:ext cx="42849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it-IT" altLang="en-US" sz="1400">
                  <a:solidFill>
                    <a:srgbClr val="0000FF"/>
                  </a:solidFill>
                </a:rPr>
                <a:t>Lindsey Vonn, </a:t>
              </a:r>
              <a:r>
                <a:rPr lang="en-US" altLang="en-US" sz="1400">
                  <a:solidFill>
                    <a:srgbClr val="0000FF"/>
                  </a:solidFill>
                </a:rPr>
                <a:t>Audi FIS World Cup - Women's Super Giant Slalom</a:t>
              </a:r>
              <a:endParaRPr lang="it-IT" altLang="en-US" sz="1400">
                <a:solidFill>
                  <a:srgbClr val="0000FF"/>
                </a:solidFill>
              </a:endParaRPr>
            </a:p>
          </p:txBody>
        </p:sp>
      </p:grpSp>
      <p:sp>
        <p:nvSpPr>
          <p:cNvPr id="81928" name="CasellaDiTesto 1"/>
          <p:cNvSpPr txBox="1">
            <a:spLocks noChangeArrowheads="1"/>
          </p:cNvSpPr>
          <p:nvPr/>
        </p:nvSpPr>
        <p:spPr bwMode="auto">
          <a:xfrm>
            <a:off x="719138" y="692150"/>
            <a:ext cx="77057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en-US" altLang="en-US" sz="2400">
                <a:solidFill>
                  <a:srgbClr val="0000FF"/>
                </a:solidFill>
              </a:rPr>
              <a:t>Plot procedure is similar to previous exercise, only with some more features (see ‘plot options’ in maple help).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11267" name="Rectangle 3"/>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11268" name="Rectangle 4"/>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11269" name="Rectangle 5"/>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6" name="CasellaDiTesto 1"/>
          <p:cNvSpPr txBox="1">
            <a:spLocks noChangeArrowheads="1"/>
          </p:cNvSpPr>
          <p:nvPr/>
        </p:nvSpPr>
        <p:spPr bwMode="auto">
          <a:xfrm>
            <a:off x="971550" y="836613"/>
            <a:ext cx="72009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defRPr/>
            </a:pPr>
            <a:r>
              <a:rPr lang="it-IT" altLang="en-US" sz="2400" dirty="0" err="1">
                <a:solidFill>
                  <a:srgbClr val="0000FF"/>
                </a:solidFill>
              </a:rPr>
              <a:t>If</a:t>
            </a:r>
            <a:r>
              <a:rPr lang="it-IT" altLang="en-US" sz="2400" dirty="0">
                <a:solidFill>
                  <a:srgbClr val="0000FF"/>
                </a:solidFill>
              </a:rPr>
              <a:t> u</a:t>
            </a:r>
            <a:r>
              <a:rPr lang="it-IT" altLang="en-US" sz="2400" baseline="-25000" dirty="0">
                <a:solidFill>
                  <a:srgbClr val="0000FF"/>
                </a:solidFill>
              </a:rPr>
              <a:t>1</a:t>
            </a:r>
            <a:r>
              <a:rPr lang="it-IT" altLang="en-US" sz="2400" dirty="0">
                <a:solidFill>
                  <a:srgbClr val="0000FF"/>
                </a:solidFill>
              </a:rPr>
              <a:t> </a:t>
            </a:r>
            <a:r>
              <a:rPr lang="it-IT" altLang="en-US" sz="2400" dirty="0" err="1">
                <a:solidFill>
                  <a:srgbClr val="0000FF"/>
                </a:solidFill>
              </a:rPr>
              <a:t>is</a:t>
            </a:r>
            <a:r>
              <a:rPr lang="it-IT" altLang="en-US" sz="2400" dirty="0">
                <a:solidFill>
                  <a:srgbClr val="0000FF"/>
                </a:solidFill>
              </a:rPr>
              <a:t> </a:t>
            </a:r>
            <a:r>
              <a:rPr lang="it-IT" altLang="en-US" sz="2400" dirty="0" err="1">
                <a:solidFill>
                  <a:srgbClr val="0000FF"/>
                </a:solidFill>
              </a:rPr>
              <a:t>constant</a:t>
            </a:r>
            <a:r>
              <a:rPr lang="it-IT" altLang="en-US" sz="2400" dirty="0">
                <a:solidFill>
                  <a:srgbClr val="0000FF"/>
                </a:solidFill>
              </a:rPr>
              <a:t> the </a:t>
            </a:r>
            <a:r>
              <a:rPr lang="it-IT" altLang="en-US" sz="2400" dirty="0" err="1">
                <a:solidFill>
                  <a:srgbClr val="0000FF"/>
                </a:solidFill>
              </a:rPr>
              <a:t>system</a:t>
            </a:r>
            <a:r>
              <a:rPr lang="it-IT" altLang="en-US" sz="2400" dirty="0">
                <a:solidFill>
                  <a:srgbClr val="0000FF"/>
                </a:solidFill>
              </a:rPr>
              <a:t> </a:t>
            </a:r>
            <a:r>
              <a:rPr lang="it-IT" altLang="en-US" sz="2400" dirty="0" err="1">
                <a:solidFill>
                  <a:srgbClr val="0000FF"/>
                </a:solidFill>
              </a:rPr>
              <a:t>is</a:t>
            </a:r>
            <a:r>
              <a:rPr lang="it-IT" altLang="en-US" sz="2400" dirty="0">
                <a:solidFill>
                  <a:srgbClr val="0000FF"/>
                </a:solidFill>
              </a:rPr>
              <a:t> linear and </a:t>
            </a:r>
            <a:r>
              <a:rPr lang="it-IT" altLang="en-US" sz="2400" dirty="0" err="1">
                <a:solidFill>
                  <a:srgbClr val="0000FF"/>
                </a:solidFill>
              </a:rPr>
              <a:t>completely</a:t>
            </a:r>
            <a:r>
              <a:rPr lang="it-IT" altLang="en-US" sz="2400" dirty="0">
                <a:solidFill>
                  <a:srgbClr val="0000FF"/>
                </a:solidFill>
              </a:rPr>
              <a:t> </a:t>
            </a:r>
            <a:r>
              <a:rPr lang="it-IT" altLang="en-US" sz="2400" dirty="0" err="1">
                <a:solidFill>
                  <a:srgbClr val="0000FF"/>
                </a:solidFill>
              </a:rPr>
              <a:t>controllable</a:t>
            </a:r>
            <a:r>
              <a:rPr lang="it-IT" altLang="en-US" sz="2400" dirty="0">
                <a:solidFill>
                  <a:srgbClr val="0000FF"/>
                </a:solidFill>
              </a:rPr>
              <a:t>, </a:t>
            </a:r>
            <a:r>
              <a:rPr lang="it-IT" altLang="en-US" sz="2400" dirty="0" err="1">
                <a:solidFill>
                  <a:srgbClr val="0000FF"/>
                </a:solidFill>
              </a:rPr>
              <a:t>but</a:t>
            </a:r>
            <a:r>
              <a:rPr lang="it-IT" altLang="en-US" sz="2400" dirty="0">
                <a:solidFill>
                  <a:srgbClr val="0000FF"/>
                </a:solidFill>
              </a:rPr>
              <a:t> </a:t>
            </a:r>
            <a:r>
              <a:rPr lang="it-IT" altLang="en-US" sz="2400" dirty="0" err="1">
                <a:solidFill>
                  <a:srgbClr val="0000FF"/>
                </a:solidFill>
              </a:rPr>
              <a:t>it</a:t>
            </a:r>
            <a:r>
              <a:rPr lang="it-IT" altLang="en-US" sz="2400" dirty="0">
                <a:solidFill>
                  <a:srgbClr val="0000FF"/>
                </a:solidFill>
              </a:rPr>
              <a:t> can work </a:t>
            </a:r>
            <a:r>
              <a:rPr lang="it-IT" altLang="en-US" sz="2400" dirty="0" err="1">
                <a:solidFill>
                  <a:srgbClr val="0000FF"/>
                </a:solidFill>
              </a:rPr>
              <a:t>well</a:t>
            </a:r>
            <a:r>
              <a:rPr lang="it-IT" altLang="en-US" sz="2400" dirty="0">
                <a:solidFill>
                  <a:srgbClr val="0000FF"/>
                </a:solidFill>
              </a:rPr>
              <a:t> </a:t>
            </a:r>
            <a:r>
              <a:rPr lang="it-IT" altLang="en-US" sz="2400" dirty="0" err="1">
                <a:solidFill>
                  <a:srgbClr val="0000FF"/>
                </a:solidFill>
              </a:rPr>
              <a:t>also</a:t>
            </a:r>
            <a:r>
              <a:rPr lang="it-IT" altLang="en-US" sz="2400" dirty="0">
                <a:solidFill>
                  <a:srgbClr val="0000FF"/>
                </a:solidFill>
              </a:rPr>
              <a:t> with </a:t>
            </a:r>
            <a:r>
              <a:rPr lang="it-IT" altLang="en-US" sz="2400" dirty="0" err="1">
                <a:solidFill>
                  <a:srgbClr val="0000FF"/>
                </a:solidFill>
              </a:rPr>
              <a:t>other</a:t>
            </a:r>
            <a:r>
              <a:rPr lang="it-IT" altLang="en-US" sz="2400" dirty="0">
                <a:solidFill>
                  <a:srgbClr val="0000FF"/>
                </a:solidFill>
              </a:rPr>
              <a:t> </a:t>
            </a:r>
            <a:r>
              <a:rPr lang="it-IT" altLang="en-US" sz="2400" dirty="0" err="1">
                <a:solidFill>
                  <a:srgbClr val="0000FF"/>
                </a:solidFill>
              </a:rPr>
              <a:t>type</a:t>
            </a:r>
            <a:r>
              <a:rPr lang="it-IT" altLang="en-US" sz="2400" dirty="0">
                <a:solidFill>
                  <a:srgbClr val="0000FF"/>
                </a:solidFill>
              </a:rPr>
              <a:t> of </a:t>
            </a:r>
            <a:r>
              <a:rPr lang="it-IT" altLang="en-US" sz="2400" dirty="0" err="1">
                <a:solidFill>
                  <a:srgbClr val="0000FF"/>
                </a:solidFill>
              </a:rPr>
              <a:t>functions</a:t>
            </a:r>
            <a:r>
              <a:rPr lang="it-IT" altLang="en-US" sz="2400" dirty="0">
                <a:solidFill>
                  <a:srgbClr val="0000FF"/>
                </a:solidFill>
              </a:rPr>
              <a:t>, </a:t>
            </a:r>
            <a:r>
              <a:rPr lang="it-IT" altLang="en-US" sz="2400" dirty="0" err="1">
                <a:solidFill>
                  <a:srgbClr val="0000FF"/>
                </a:solidFill>
              </a:rPr>
              <a:t>like</a:t>
            </a:r>
            <a:r>
              <a:rPr lang="it-IT" altLang="en-US" sz="2400" dirty="0">
                <a:solidFill>
                  <a:srgbClr val="0000FF"/>
                </a:solidFill>
              </a:rPr>
              <a:t> </a:t>
            </a:r>
            <a:r>
              <a:rPr lang="it-IT" altLang="en-US" sz="2400" dirty="0" err="1">
                <a:solidFill>
                  <a:srgbClr val="0000FF"/>
                </a:solidFill>
              </a:rPr>
              <a:t>polynomials</a:t>
            </a:r>
            <a:r>
              <a:rPr lang="it-IT" altLang="en-US" sz="2400" dirty="0">
                <a:solidFill>
                  <a:srgbClr val="0000FF"/>
                </a:solidFill>
              </a:rPr>
              <a:t>. </a:t>
            </a:r>
          </a:p>
          <a:p>
            <a:pPr algn="just">
              <a:defRPr/>
            </a:pPr>
            <a:endParaRPr lang="it-IT" altLang="en-US" sz="2400" dirty="0">
              <a:solidFill>
                <a:srgbClr val="0000FF"/>
              </a:solidFill>
            </a:endParaRPr>
          </a:p>
          <a:p>
            <a:pPr algn="just">
              <a:defRPr/>
            </a:pPr>
            <a:r>
              <a:rPr lang="it-IT" altLang="en-US" sz="2400" dirty="0">
                <a:solidFill>
                  <a:srgbClr val="0000FF"/>
                </a:solidFill>
              </a:rPr>
              <a:t>To </a:t>
            </a:r>
            <a:r>
              <a:rPr lang="it-IT" altLang="en-US" sz="2400" dirty="0" err="1">
                <a:solidFill>
                  <a:srgbClr val="0000FF"/>
                </a:solidFill>
              </a:rPr>
              <a:t>transform</a:t>
            </a:r>
            <a:r>
              <a:rPr lang="it-IT" altLang="en-US" sz="2400" dirty="0">
                <a:solidFill>
                  <a:srgbClr val="0000FF"/>
                </a:solidFill>
              </a:rPr>
              <a:t> in </a:t>
            </a:r>
            <a:r>
              <a:rPr lang="it-IT" altLang="en-US" sz="2400" dirty="0" err="1">
                <a:solidFill>
                  <a:srgbClr val="0000FF"/>
                </a:solidFill>
              </a:rPr>
              <a:t>chained</a:t>
            </a:r>
            <a:r>
              <a:rPr lang="it-IT" altLang="en-US" sz="2400" dirty="0">
                <a:solidFill>
                  <a:srgbClr val="0000FF"/>
                </a:solidFill>
              </a:rPr>
              <a:t> </a:t>
            </a:r>
            <a:r>
              <a:rPr lang="it-IT" altLang="en-US" sz="2400" dirty="0" err="1">
                <a:solidFill>
                  <a:srgbClr val="0000FF"/>
                </a:solidFill>
              </a:rPr>
              <a:t>form</a:t>
            </a:r>
            <a:r>
              <a:rPr lang="it-IT" altLang="en-US" sz="2400" dirty="0">
                <a:solidFill>
                  <a:srgbClr val="0000FF"/>
                </a:solidFill>
              </a:rPr>
              <a:t> </a:t>
            </a:r>
            <a:r>
              <a:rPr lang="it-IT" altLang="en-US" sz="2400" dirty="0" err="1">
                <a:solidFill>
                  <a:srgbClr val="0000FF"/>
                </a:solidFill>
              </a:rPr>
              <a:t>we</a:t>
            </a:r>
            <a:r>
              <a:rPr lang="it-IT" altLang="en-US" sz="2400" dirty="0">
                <a:solidFill>
                  <a:srgbClr val="0000FF"/>
                </a:solidFill>
              </a:rPr>
              <a:t> must:</a:t>
            </a:r>
          </a:p>
          <a:p>
            <a:pPr marL="457200" indent="-457200" algn="just">
              <a:buFontTx/>
              <a:buAutoNum type="arabicParenR"/>
              <a:defRPr/>
            </a:pPr>
            <a:r>
              <a:rPr lang="it-IT" altLang="en-US" sz="2400" dirty="0" err="1">
                <a:solidFill>
                  <a:srgbClr val="0000FF"/>
                </a:solidFill>
              </a:rPr>
              <a:t>Change</a:t>
            </a:r>
            <a:r>
              <a:rPr lang="it-IT" altLang="en-US" sz="2400" dirty="0">
                <a:solidFill>
                  <a:srgbClr val="0000FF"/>
                </a:solidFill>
              </a:rPr>
              <a:t> the </a:t>
            </a:r>
            <a:r>
              <a:rPr lang="it-IT" altLang="en-US" sz="2400" dirty="0" err="1">
                <a:solidFill>
                  <a:srgbClr val="0000FF"/>
                </a:solidFill>
              </a:rPr>
              <a:t>coordinates</a:t>
            </a:r>
            <a:r>
              <a:rPr lang="it-IT" altLang="en-US" sz="2400" dirty="0">
                <a:solidFill>
                  <a:srgbClr val="0000FF"/>
                </a:solidFill>
              </a:rPr>
              <a:t>, </a:t>
            </a:r>
            <a:r>
              <a:rPr lang="it-IT" altLang="en-US" sz="2400" dirty="0" err="1">
                <a:solidFill>
                  <a:srgbClr val="0000FF"/>
                </a:solidFill>
              </a:rPr>
              <a:t>such</a:t>
            </a:r>
            <a:r>
              <a:rPr lang="it-IT" altLang="en-US" sz="2400" dirty="0">
                <a:solidFill>
                  <a:srgbClr val="0000FF"/>
                </a:solidFill>
              </a:rPr>
              <a:t> </a:t>
            </a:r>
            <a:r>
              <a:rPr lang="it-IT" altLang="en-US" sz="2400" dirty="0" err="1">
                <a:solidFill>
                  <a:srgbClr val="0000FF"/>
                </a:solidFill>
              </a:rPr>
              <a:t>as</a:t>
            </a:r>
            <a:r>
              <a:rPr lang="it-IT" altLang="en-US" sz="2400" dirty="0">
                <a:solidFill>
                  <a:srgbClr val="0000FF"/>
                </a:solidFill>
              </a:rPr>
              <a:t> </a:t>
            </a:r>
            <a:r>
              <a:rPr lang="it-IT" altLang="en-US" sz="2400" b="1" i="1" dirty="0">
                <a:solidFill>
                  <a:srgbClr val="0000FF"/>
                </a:solidFill>
              </a:rPr>
              <a:t>x=</a:t>
            </a:r>
            <a:r>
              <a:rPr lang="el-GR" altLang="en-US" sz="2400" b="1" i="1" dirty="0">
                <a:solidFill>
                  <a:srgbClr val="0000FF"/>
                </a:solidFill>
              </a:rPr>
              <a:t>Φ</a:t>
            </a:r>
            <a:r>
              <a:rPr lang="it-IT" altLang="en-US" sz="2400" b="1" i="1" dirty="0">
                <a:solidFill>
                  <a:srgbClr val="0000FF"/>
                </a:solidFill>
              </a:rPr>
              <a:t>(q) </a:t>
            </a:r>
            <a:r>
              <a:rPr lang="it-IT" altLang="en-US" sz="2400" dirty="0">
                <a:solidFill>
                  <a:srgbClr val="0000FF"/>
                </a:solidFill>
              </a:rPr>
              <a:t>;</a:t>
            </a:r>
          </a:p>
          <a:p>
            <a:pPr marL="457200" indent="-457200" algn="just">
              <a:buFontTx/>
              <a:buAutoNum type="arabicParenR"/>
              <a:defRPr/>
            </a:pPr>
            <a:r>
              <a:rPr lang="it-IT" altLang="en-US" sz="2400" dirty="0" err="1">
                <a:solidFill>
                  <a:srgbClr val="0000FF"/>
                </a:solidFill>
              </a:rPr>
              <a:t>Change</a:t>
            </a:r>
            <a:r>
              <a:rPr lang="it-IT" altLang="en-US" sz="2400" dirty="0">
                <a:solidFill>
                  <a:srgbClr val="0000FF"/>
                </a:solidFill>
              </a:rPr>
              <a:t> </a:t>
            </a:r>
            <a:r>
              <a:rPr lang="it-IT" altLang="en-US" sz="2400" dirty="0" err="1">
                <a:solidFill>
                  <a:srgbClr val="0000FF"/>
                </a:solidFill>
              </a:rPr>
              <a:t>inputs</a:t>
            </a:r>
            <a:r>
              <a:rPr lang="it-IT" altLang="en-US" sz="2400" dirty="0">
                <a:solidFill>
                  <a:srgbClr val="0000FF"/>
                </a:solidFill>
              </a:rPr>
              <a:t>, </a:t>
            </a:r>
            <a:r>
              <a:rPr lang="it-IT" altLang="en-US" sz="2400" dirty="0" err="1">
                <a:solidFill>
                  <a:srgbClr val="0000FF"/>
                </a:solidFill>
              </a:rPr>
              <a:t>like</a:t>
            </a:r>
            <a:r>
              <a:rPr lang="it-IT" altLang="en-US" sz="2400" dirty="0">
                <a:solidFill>
                  <a:srgbClr val="0000FF"/>
                </a:solidFill>
              </a:rPr>
              <a:t> </a:t>
            </a:r>
            <a:r>
              <a:rPr lang="el-GR" altLang="en-US" sz="2400" b="1" i="1" dirty="0">
                <a:solidFill>
                  <a:srgbClr val="0000FF"/>
                </a:solidFill>
              </a:rPr>
              <a:t>ν</a:t>
            </a:r>
            <a:r>
              <a:rPr lang="it-IT" altLang="en-US" sz="2400" b="1" i="1" dirty="0">
                <a:solidFill>
                  <a:srgbClr val="0000FF"/>
                </a:solidFill>
              </a:rPr>
              <a:t>=</a:t>
            </a:r>
            <a:r>
              <a:rPr lang="el-GR" altLang="en-US" sz="2400" b="1" i="1" dirty="0">
                <a:solidFill>
                  <a:srgbClr val="0000FF"/>
                </a:solidFill>
              </a:rPr>
              <a:t>β</a:t>
            </a:r>
            <a:r>
              <a:rPr lang="it-IT" altLang="en-US" sz="2400" b="1" i="1" dirty="0">
                <a:solidFill>
                  <a:srgbClr val="0000FF"/>
                </a:solidFill>
              </a:rPr>
              <a:t>(q) </a:t>
            </a:r>
            <a:r>
              <a:rPr lang="it-IT" altLang="en-US" sz="2400" dirty="0">
                <a:solidFill>
                  <a:srgbClr val="0000FF"/>
                </a:solidFill>
              </a:rPr>
              <a:t>.</a:t>
            </a:r>
          </a:p>
          <a:p>
            <a:pPr marL="457200" indent="-457200" algn="just">
              <a:buFontTx/>
              <a:buAutoNum type="arabicParenR"/>
              <a:defRPr/>
            </a:pPr>
            <a:endParaRPr lang="it-IT" altLang="en-US" sz="2400" dirty="0">
              <a:solidFill>
                <a:srgbClr val="0000FF"/>
              </a:solidFill>
            </a:endParaRPr>
          </a:p>
          <a:p>
            <a:pPr algn="just">
              <a:defRPr/>
            </a:pPr>
            <a:r>
              <a:rPr lang="it-IT" altLang="en-US" sz="2400" dirty="0" err="1">
                <a:solidFill>
                  <a:srgbClr val="0000FF"/>
                </a:solidFill>
              </a:rPr>
              <a:t>It</a:t>
            </a:r>
            <a:r>
              <a:rPr lang="it-IT" altLang="en-US" sz="2400" dirty="0">
                <a:solidFill>
                  <a:srgbClr val="0000FF"/>
                </a:solidFill>
              </a:rPr>
              <a:t> </a:t>
            </a:r>
            <a:r>
              <a:rPr lang="it-IT" altLang="en-US" sz="2400" dirty="0" err="1">
                <a:solidFill>
                  <a:srgbClr val="0000FF"/>
                </a:solidFill>
              </a:rPr>
              <a:t>is</a:t>
            </a:r>
            <a:r>
              <a:rPr lang="it-IT" altLang="en-US" sz="2400" dirty="0">
                <a:solidFill>
                  <a:srgbClr val="0000FF"/>
                </a:solidFill>
              </a:rPr>
              <a:t> </a:t>
            </a:r>
            <a:r>
              <a:rPr lang="it-IT" altLang="en-US" sz="2400" dirty="0" err="1">
                <a:solidFill>
                  <a:srgbClr val="0000FF"/>
                </a:solidFill>
              </a:rPr>
              <a:t>possible</a:t>
            </a:r>
            <a:r>
              <a:rPr lang="it-IT" altLang="en-US" sz="2400" dirty="0">
                <a:solidFill>
                  <a:srgbClr val="0000FF"/>
                </a:solidFill>
              </a:rPr>
              <a:t> to </a:t>
            </a:r>
            <a:r>
              <a:rPr lang="it-IT" altLang="en-US" sz="2400" dirty="0" err="1">
                <a:solidFill>
                  <a:srgbClr val="0000FF"/>
                </a:solidFill>
              </a:rPr>
              <a:t>demostrate</a:t>
            </a:r>
            <a:r>
              <a:rPr lang="it-IT" altLang="en-US" sz="2400" dirty="0">
                <a:solidFill>
                  <a:srgbClr val="0000FF"/>
                </a:solidFill>
              </a:rPr>
              <a:t> </a:t>
            </a:r>
            <a:r>
              <a:rPr lang="it-IT" altLang="en-US" sz="2400" dirty="0" err="1">
                <a:solidFill>
                  <a:srgbClr val="0000FF"/>
                </a:solidFill>
              </a:rPr>
              <a:t>that</a:t>
            </a:r>
            <a:r>
              <a:rPr lang="it-IT" altLang="en-US" sz="2400" dirty="0">
                <a:solidFill>
                  <a:srgbClr val="0000FF"/>
                </a:solidFill>
              </a:rPr>
              <a:t> a non </a:t>
            </a:r>
            <a:r>
              <a:rPr lang="it-IT" altLang="en-US" sz="2400" dirty="0" err="1">
                <a:solidFill>
                  <a:srgbClr val="0000FF"/>
                </a:solidFill>
              </a:rPr>
              <a:t>holonomous</a:t>
            </a:r>
            <a:r>
              <a:rPr lang="it-IT" altLang="en-US" sz="2400" dirty="0">
                <a:solidFill>
                  <a:srgbClr val="0000FF"/>
                </a:solidFill>
              </a:rPr>
              <a:t> </a:t>
            </a:r>
            <a:r>
              <a:rPr lang="it-IT" altLang="en-US" sz="2400" dirty="0" err="1">
                <a:solidFill>
                  <a:srgbClr val="0000FF"/>
                </a:solidFill>
              </a:rPr>
              <a:t>system</a:t>
            </a:r>
            <a:r>
              <a:rPr lang="it-IT" altLang="en-US" sz="2400" dirty="0">
                <a:solidFill>
                  <a:srgbClr val="0000FF"/>
                </a:solidFill>
              </a:rPr>
              <a:t> with </a:t>
            </a:r>
            <a:r>
              <a:rPr lang="it-IT" altLang="en-US" sz="2400" b="1" i="1" dirty="0">
                <a:solidFill>
                  <a:srgbClr val="0000FF"/>
                </a:solidFill>
              </a:rPr>
              <a:t>m=2</a:t>
            </a:r>
            <a:r>
              <a:rPr lang="it-IT" altLang="en-US" sz="2400" dirty="0">
                <a:solidFill>
                  <a:srgbClr val="0000FF"/>
                </a:solidFill>
              </a:rPr>
              <a:t> </a:t>
            </a:r>
            <a:r>
              <a:rPr lang="it-IT" altLang="en-US" sz="2400" dirty="0" err="1">
                <a:solidFill>
                  <a:srgbClr val="0000FF"/>
                </a:solidFill>
              </a:rPr>
              <a:t>inputs</a:t>
            </a:r>
            <a:r>
              <a:rPr lang="it-IT" altLang="en-US" sz="2400" dirty="0">
                <a:solidFill>
                  <a:srgbClr val="0000FF"/>
                </a:solidFill>
              </a:rPr>
              <a:t> and </a:t>
            </a:r>
            <a:r>
              <a:rPr lang="it-IT" altLang="en-US" sz="2400" b="1" i="1" dirty="0">
                <a:solidFill>
                  <a:srgbClr val="0000FF"/>
                </a:solidFill>
              </a:rPr>
              <a:t>n=3,4</a:t>
            </a:r>
            <a:r>
              <a:rPr lang="it-IT" altLang="en-US" sz="2400" dirty="0">
                <a:solidFill>
                  <a:srgbClr val="0000FF"/>
                </a:solidFill>
              </a:rPr>
              <a:t> </a:t>
            </a:r>
            <a:r>
              <a:rPr lang="it-IT" altLang="en-US" sz="2400" dirty="0" err="1">
                <a:solidFill>
                  <a:srgbClr val="0000FF"/>
                </a:solidFill>
              </a:rPr>
              <a:t>generalized</a:t>
            </a:r>
            <a:r>
              <a:rPr lang="it-IT" altLang="en-US" sz="2400" dirty="0">
                <a:solidFill>
                  <a:srgbClr val="0000FF"/>
                </a:solidFill>
              </a:rPr>
              <a:t> </a:t>
            </a:r>
            <a:r>
              <a:rPr lang="it-IT" altLang="en-US" sz="2400" dirty="0" err="1">
                <a:solidFill>
                  <a:srgbClr val="0000FF"/>
                </a:solidFill>
              </a:rPr>
              <a:t>coordinates</a:t>
            </a:r>
            <a:r>
              <a:rPr lang="it-IT" altLang="en-US" sz="2400" dirty="0">
                <a:solidFill>
                  <a:srgbClr val="0000FF"/>
                </a:solidFill>
              </a:rPr>
              <a:t> can </a:t>
            </a:r>
            <a:r>
              <a:rPr lang="it-IT" altLang="en-US" sz="2400" dirty="0" err="1">
                <a:solidFill>
                  <a:srgbClr val="0000FF"/>
                </a:solidFill>
              </a:rPr>
              <a:t>always</a:t>
            </a:r>
            <a:r>
              <a:rPr lang="it-IT" altLang="en-US" sz="2400" dirty="0">
                <a:solidFill>
                  <a:srgbClr val="0000FF"/>
                </a:solidFill>
              </a:rPr>
              <a:t> be </a:t>
            </a:r>
            <a:r>
              <a:rPr lang="it-IT" altLang="en-US" sz="2400" dirty="0" err="1">
                <a:solidFill>
                  <a:srgbClr val="0000FF"/>
                </a:solidFill>
              </a:rPr>
              <a:t>casted</a:t>
            </a:r>
            <a:r>
              <a:rPr lang="it-IT" altLang="en-US" sz="2400" dirty="0">
                <a:solidFill>
                  <a:srgbClr val="0000FF"/>
                </a:solidFill>
              </a:rPr>
              <a:t> in </a:t>
            </a:r>
            <a:r>
              <a:rPr lang="it-IT" altLang="en-US" sz="2400" dirty="0" err="1">
                <a:solidFill>
                  <a:srgbClr val="0000FF"/>
                </a:solidFill>
              </a:rPr>
              <a:t>chained</a:t>
            </a:r>
            <a:r>
              <a:rPr lang="it-IT" altLang="en-US" sz="2400" dirty="0">
                <a:solidFill>
                  <a:srgbClr val="0000FF"/>
                </a:solidFill>
              </a:rPr>
              <a:t> </a:t>
            </a:r>
            <a:r>
              <a:rPr lang="it-IT" altLang="en-US" sz="2400" dirty="0" err="1">
                <a:solidFill>
                  <a:srgbClr val="0000FF"/>
                </a:solidFill>
              </a:rPr>
              <a:t>form</a:t>
            </a:r>
            <a:r>
              <a:rPr lang="it-IT" altLang="en-US" sz="2400" dirty="0">
                <a:solidFill>
                  <a:srgbClr val="0000FF"/>
                </a:solidFill>
              </a:rPr>
              <a:t>.</a:t>
            </a:r>
            <a:endParaRPr lang="en-US" altLang="en-US" sz="2400" dirty="0">
              <a:solidFill>
                <a:srgbClr val="0000FF"/>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83971" name="Rectangle 3"/>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83972" name="Rectangle 4"/>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83973" name="Rectangle 5"/>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83974" name="CasellaDiTesto 1"/>
          <p:cNvSpPr txBox="1">
            <a:spLocks noChangeArrowheads="1"/>
          </p:cNvSpPr>
          <p:nvPr/>
        </p:nvSpPr>
        <p:spPr bwMode="auto">
          <a:xfrm>
            <a:off x="719138" y="392113"/>
            <a:ext cx="77057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it-IT" altLang="en-US" sz="2400">
                <a:solidFill>
                  <a:srgbClr val="0000FF"/>
                </a:solidFill>
              </a:rPr>
              <a:t>RESULTS: in this case we have taken symbolically also initial and final attitudes, in order to increase the smoothness further (to plot obstacles, see ‘pointplot’ command).</a:t>
            </a:r>
          </a:p>
        </p:txBody>
      </p:sp>
      <p:sp>
        <p:nvSpPr>
          <p:cNvPr id="83975" name="CasellaDiTesto 1"/>
          <p:cNvSpPr txBox="1">
            <a:spLocks noChangeArrowheads="1"/>
          </p:cNvSpPr>
          <p:nvPr/>
        </p:nvSpPr>
        <p:spPr bwMode="auto">
          <a:xfrm>
            <a:off x="5054600" y="2420938"/>
            <a:ext cx="33702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it-IT" altLang="en-US" sz="2400">
                <a:solidFill>
                  <a:srgbClr val="0000FF"/>
                </a:solidFill>
              </a:rPr>
              <a:t>Improve this work,</a:t>
            </a:r>
            <a:r>
              <a:rPr lang="en-US" altLang="en-US" sz="2400">
                <a:solidFill>
                  <a:srgbClr val="0000FF"/>
                </a:solidFill>
              </a:rPr>
              <a:t> by passing the vehicle between two obstacles with a trajectory orthogonal to the line which joins them!!</a:t>
            </a:r>
            <a:endParaRPr lang="it-IT" altLang="en-US" sz="2400">
              <a:solidFill>
                <a:srgbClr val="0000FF"/>
              </a:solidFill>
            </a:endParaRPr>
          </a:p>
        </p:txBody>
      </p:sp>
      <p:pic>
        <p:nvPicPr>
          <p:cNvPr id="8397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138" y="1974850"/>
            <a:ext cx="42767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86019" name="Rectangle 4"/>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86020" name="Rectangle 5"/>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86021" name="CasellaDiTesto 1"/>
          <p:cNvSpPr txBox="1">
            <a:spLocks noChangeArrowheads="1"/>
          </p:cNvSpPr>
          <p:nvPr/>
        </p:nvSpPr>
        <p:spPr bwMode="auto">
          <a:xfrm>
            <a:off x="719138" y="404813"/>
            <a:ext cx="77057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it-IT" altLang="en-US" sz="2400">
                <a:solidFill>
                  <a:srgbClr val="0000FF"/>
                </a:solidFill>
              </a:rPr>
              <a:t>B) SUGGESTION: in order to reduce the computation time, you can define the target with the rectangle method instead of the common integral (see ‘sum’ command). </a:t>
            </a:r>
          </a:p>
          <a:p>
            <a:pPr algn="just"/>
            <a:r>
              <a:rPr lang="it-IT" altLang="en-US" sz="2400">
                <a:solidFill>
                  <a:srgbClr val="0000FF"/>
                </a:solidFill>
              </a:rPr>
              <a:t>RESULTS (i.c. = [0,0,</a:t>
            </a:r>
            <a:r>
              <a:rPr lang="el-GR" altLang="en-US" sz="2400">
                <a:solidFill>
                  <a:srgbClr val="0000FF"/>
                </a:solidFill>
              </a:rPr>
              <a:t>π</a:t>
            </a:r>
            <a:r>
              <a:rPr lang="it-IT" altLang="en-US" sz="2400">
                <a:solidFill>
                  <a:srgbClr val="0000FF"/>
                </a:solidFill>
              </a:rPr>
              <a:t>/4], f.c. = [1,1,</a:t>
            </a:r>
            <a:r>
              <a:rPr lang="el-GR" altLang="en-US" sz="2400">
                <a:solidFill>
                  <a:srgbClr val="0000FF"/>
                </a:solidFill>
              </a:rPr>
              <a:t>π</a:t>
            </a:r>
            <a:r>
              <a:rPr lang="it-IT" altLang="en-US" sz="2400">
                <a:solidFill>
                  <a:srgbClr val="0000FF"/>
                </a:solidFill>
              </a:rPr>
              <a:t>/4] ):</a:t>
            </a:r>
          </a:p>
        </p:txBody>
      </p:sp>
      <p:pic>
        <p:nvPicPr>
          <p:cNvPr id="86022"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2420938"/>
            <a:ext cx="3487737" cy="348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88067" name="Rectangle 3"/>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88068" name="Rectangle 4"/>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88069" name="Rectangle 5"/>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88070" name="CasellaDiTesto 1"/>
          <p:cNvSpPr txBox="1">
            <a:spLocks noChangeArrowheads="1"/>
          </p:cNvSpPr>
          <p:nvPr/>
        </p:nvSpPr>
        <p:spPr bwMode="auto">
          <a:xfrm>
            <a:off x="719138" y="549275"/>
            <a:ext cx="77041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it-IT" altLang="en-US" sz="2400">
                <a:solidFill>
                  <a:srgbClr val="0000FF"/>
                </a:solidFill>
              </a:rPr>
              <a:t>To verify that path optimization works well, remove obstacle bounds and impose as initial and final conditions respectively [0,0,</a:t>
            </a:r>
            <a:r>
              <a:rPr lang="el-GR" altLang="en-US" sz="2400">
                <a:solidFill>
                  <a:srgbClr val="0000FF"/>
                </a:solidFill>
              </a:rPr>
              <a:t>π</a:t>
            </a:r>
            <a:r>
              <a:rPr lang="it-IT" altLang="en-US" sz="2400">
                <a:solidFill>
                  <a:srgbClr val="0000FF"/>
                </a:solidFill>
              </a:rPr>
              <a:t>/4] and [1,1,</a:t>
            </a:r>
            <a:r>
              <a:rPr lang="el-GR" altLang="en-US" sz="2400">
                <a:solidFill>
                  <a:srgbClr val="0000FF"/>
                </a:solidFill>
              </a:rPr>
              <a:t> π</a:t>
            </a:r>
            <a:r>
              <a:rPr lang="it-IT" altLang="en-US" sz="2400">
                <a:solidFill>
                  <a:srgbClr val="0000FF"/>
                </a:solidFill>
              </a:rPr>
              <a:t>/4]. Result must be a straight path, then without attitude variations:</a:t>
            </a:r>
            <a:endParaRPr lang="en-US" altLang="en-US" sz="2400">
              <a:solidFill>
                <a:srgbClr val="0000FF"/>
              </a:solidFill>
            </a:endParaRPr>
          </a:p>
        </p:txBody>
      </p:sp>
      <p:pic>
        <p:nvPicPr>
          <p:cNvPr id="88071"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2349500"/>
            <a:ext cx="3452812" cy="345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90115" name="Rectangle 3"/>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90116" name="Rectangle 4"/>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90117" name="Rectangle 5"/>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9" name="CasellaDiTesto 1"/>
          <p:cNvSpPr txBox="1">
            <a:spLocks noChangeArrowheads="1"/>
          </p:cNvSpPr>
          <p:nvPr/>
        </p:nvSpPr>
        <p:spPr bwMode="auto">
          <a:xfrm>
            <a:off x="593725" y="620713"/>
            <a:ext cx="79565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r>
              <a:rPr lang="it-IT" altLang="en-US" sz="3600" b="1" dirty="0">
                <a:solidFill>
                  <a:srgbClr val="FF8000"/>
                </a:solidFill>
              </a:rPr>
              <a:t>AND THE NEXT STEPS????</a:t>
            </a:r>
          </a:p>
          <a:p>
            <a:pPr algn="ctr">
              <a:defRPr/>
            </a:pPr>
            <a:endParaRPr lang="it-IT" altLang="en-US" sz="2400" b="1" dirty="0">
              <a:solidFill>
                <a:srgbClr val="FF8000"/>
              </a:solidFill>
            </a:endParaRPr>
          </a:p>
          <a:p>
            <a:pPr>
              <a:defRPr/>
            </a:pPr>
            <a:r>
              <a:rPr lang="it-IT" altLang="en-US" sz="2400" b="1" cap="all" dirty="0">
                <a:solidFill>
                  <a:srgbClr val="0000FF"/>
                </a:solidFill>
              </a:rPr>
              <a:t>-) Car-like model …</a:t>
            </a:r>
          </a:p>
          <a:p>
            <a:pPr>
              <a:defRPr/>
            </a:pPr>
            <a:r>
              <a:rPr lang="it-IT" altLang="en-US" sz="2400" b="1" cap="all" dirty="0">
                <a:solidFill>
                  <a:srgbClr val="0000FF"/>
                </a:solidFill>
              </a:rPr>
              <a:t>-) Rhombic-like model …</a:t>
            </a:r>
            <a:endParaRPr lang="en-US" altLang="en-US" sz="2400" b="1" cap="all" dirty="0">
              <a:solidFill>
                <a:srgbClr val="0000FF"/>
              </a:solidFill>
            </a:endParaRPr>
          </a:p>
        </p:txBody>
      </p:sp>
      <p:sp>
        <p:nvSpPr>
          <p:cNvPr id="90119" name="CasellaDiTesto 1"/>
          <p:cNvSpPr txBox="1">
            <a:spLocks noChangeArrowheads="1"/>
          </p:cNvSpPr>
          <p:nvPr/>
        </p:nvSpPr>
        <p:spPr bwMode="auto">
          <a:xfrm>
            <a:off x="900113" y="2911475"/>
            <a:ext cx="77771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it-IT" altLang="en-US" sz="4400" b="1">
                <a:solidFill>
                  <a:srgbClr val="0000FF"/>
                </a:solidFill>
              </a:rPr>
              <a:t>IT’S UP TO YOU!!!!!!</a:t>
            </a:r>
            <a:endParaRPr lang="en-US" altLang="en-US" sz="4400" b="1">
              <a:solidFill>
                <a:srgbClr val="0000FF"/>
              </a:solidFill>
            </a:endParaRPr>
          </a:p>
        </p:txBody>
      </p:sp>
      <p:sp>
        <p:nvSpPr>
          <p:cNvPr id="90120" name="CasellaDiTesto 1"/>
          <p:cNvSpPr txBox="1">
            <a:spLocks noChangeArrowheads="1"/>
          </p:cNvSpPr>
          <p:nvPr/>
        </p:nvSpPr>
        <p:spPr bwMode="auto">
          <a:xfrm>
            <a:off x="719138" y="4370388"/>
            <a:ext cx="770572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en-US" altLang="en-US" sz="2400">
                <a:solidFill>
                  <a:srgbClr val="0000FF"/>
                </a:solidFill>
              </a:rPr>
              <a:t>SUGGESTION: for the rhombic-like vehicle, remember to work always in the vehicle’s reference frame, and only after the optimization return to the ground!!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92163" name="Rectangle 3"/>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92164" name="Rectangle 4"/>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92165" name="Rectangle 5"/>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9" name="CasellaDiTesto 1"/>
          <p:cNvSpPr txBox="1">
            <a:spLocks noChangeArrowheads="1"/>
          </p:cNvSpPr>
          <p:nvPr/>
        </p:nvSpPr>
        <p:spPr bwMode="auto">
          <a:xfrm>
            <a:off x="593725" y="752475"/>
            <a:ext cx="7956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r>
              <a:rPr lang="it-IT" altLang="en-US" sz="3200" b="1" dirty="0">
                <a:solidFill>
                  <a:srgbClr val="0000FF"/>
                </a:solidFill>
              </a:rPr>
              <a:t>BIBLIOGRAFY</a:t>
            </a:r>
            <a:endParaRPr lang="en-US" altLang="en-US" sz="3200" b="1" cap="all" dirty="0">
              <a:solidFill>
                <a:srgbClr val="0000FF"/>
              </a:solidFill>
            </a:endParaRPr>
          </a:p>
        </p:txBody>
      </p:sp>
      <p:sp>
        <p:nvSpPr>
          <p:cNvPr id="92167" name="CasellaDiTesto 1"/>
          <p:cNvSpPr txBox="1">
            <a:spLocks noChangeArrowheads="1"/>
          </p:cNvSpPr>
          <p:nvPr/>
        </p:nvSpPr>
        <p:spPr bwMode="auto">
          <a:xfrm>
            <a:off x="962025" y="1728788"/>
            <a:ext cx="72199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buFontTx/>
              <a:buAutoNum type="arabicParenR"/>
            </a:pPr>
            <a:r>
              <a:rPr lang="it-IT" altLang="en-US" sz="2400">
                <a:solidFill>
                  <a:srgbClr val="0000FF"/>
                </a:solidFill>
              </a:rPr>
              <a:t>Prof. Mariolino De Cecco - slides of Robotic Perception and Action course.</a:t>
            </a:r>
          </a:p>
          <a:p>
            <a:pPr algn="just">
              <a:buFontTx/>
              <a:buAutoNum type="arabicParenR"/>
            </a:pPr>
            <a:r>
              <a:rPr lang="it-IT" altLang="en-US" sz="2400">
                <a:solidFill>
                  <a:srgbClr val="0000FF"/>
                </a:solidFill>
              </a:rPr>
              <a:t>Luca Baglivo - Navigazione di Veicoli Autonomi: Pianificazione e Controllo di Traiettoria</a:t>
            </a:r>
            <a:endParaRPr lang="en-US" altLang="en-US" sz="2400">
              <a:solidFill>
                <a:srgbClr val="0000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13315" name="Rectangle 3"/>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13316" name="Rectangle 4"/>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13317" name="Rectangle 5"/>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6" name="CasellaDiTesto 1"/>
          <p:cNvSpPr txBox="1">
            <a:spLocks noChangeArrowheads="1"/>
          </p:cNvSpPr>
          <p:nvPr/>
        </p:nvSpPr>
        <p:spPr bwMode="auto">
          <a:xfrm>
            <a:off x="795338" y="225425"/>
            <a:ext cx="43529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it-IT" altLang="en-US" sz="2400" b="1" dirty="0">
                <a:solidFill>
                  <a:srgbClr val="0000FF"/>
                </a:solidFill>
              </a:rPr>
              <a:t>1) </a:t>
            </a:r>
            <a:r>
              <a:rPr lang="it-IT" altLang="en-US" sz="2400" b="1" cap="all" dirty="0" err="1">
                <a:solidFill>
                  <a:srgbClr val="0000FF"/>
                </a:solidFill>
              </a:rPr>
              <a:t>Monocycle</a:t>
            </a:r>
            <a:r>
              <a:rPr lang="it-IT" altLang="en-US" sz="2400" b="1" cap="all" dirty="0">
                <a:solidFill>
                  <a:srgbClr val="0000FF"/>
                </a:solidFill>
              </a:rPr>
              <a:t> model</a:t>
            </a:r>
            <a:endParaRPr lang="en-US" altLang="en-US" sz="2400" b="1" cap="all" dirty="0">
              <a:solidFill>
                <a:srgbClr val="0000FF"/>
              </a:solidFill>
            </a:endParaRPr>
          </a:p>
        </p:txBody>
      </p:sp>
      <p:sp>
        <p:nvSpPr>
          <p:cNvPr id="13319" name="CasellaDiTesto 1"/>
          <p:cNvSpPr txBox="1">
            <a:spLocks noChangeArrowheads="1"/>
          </p:cNvSpPr>
          <p:nvPr/>
        </p:nvSpPr>
        <p:spPr bwMode="auto">
          <a:xfrm>
            <a:off x="795338" y="2422525"/>
            <a:ext cx="77771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it-IT" altLang="en-US" sz="2400">
                <a:solidFill>
                  <a:srgbClr val="0000FF"/>
                </a:solidFill>
              </a:rPr>
              <a:t>Where v is the wheel velocity, w the steering velocity. Using the trasformation of coordinate, which provide us the Cartesian coordinates of the unicycle expressed in the body reference system:</a:t>
            </a:r>
            <a:endParaRPr lang="en-US" altLang="en-US" sz="2400">
              <a:solidFill>
                <a:srgbClr val="0000FF"/>
              </a:solidFill>
            </a:endParaRPr>
          </a:p>
        </p:txBody>
      </p:sp>
      <p:pic>
        <p:nvPicPr>
          <p:cNvPr id="13320"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7938" y="852488"/>
            <a:ext cx="4048125"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Immagin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54300" y="4159250"/>
            <a:ext cx="38354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15363" name="Rectangle 3"/>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15364" name="Rectangle 4"/>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15365" name="Rectangle 5"/>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15366" name="CasellaDiTesto 1"/>
          <p:cNvSpPr txBox="1">
            <a:spLocks noChangeArrowheads="1"/>
          </p:cNvSpPr>
          <p:nvPr/>
        </p:nvSpPr>
        <p:spPr bwMode="auto">
          <a:xfrm>
            <a:off x="684213" y="620713"/>
            <a:ext cx="7775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it-IT" altLang="en-US" sz="2400">
                <a:solidFill>
                  <a:srgbClr val="0000FF"/>
                </a:solidFill>
              </a:rPr>
              <a:t>and the input transform:</a:t>
            </a:r>
            <a:endParaRPr lang="en-US" altLang="en-US" sz="2400">
              <a:solidFill>
                <a:srgbClr val="0000FF"/>
              </a:solidFill>
            </a:endParaRPr>
          </a:p>
        </p:txBody>
      </p:sp>
      <p:sp>
        <p:nvSpPr>
          <p:cNvPr id="15367" name="CasellaDiTesto 1"/>
          <p:cNvSpPr txBox="1">
            <a:spLocks noChangeArrowheads="1"/>
          </p:cNvSpPr>
          <p:nvPr/>
        </p:nvSpPr>
        <p:spPr bwMode="auto">
          <a:xfrm>
            <a:off x="696913" y="2754313"/>
            <a:ext cx="7775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it-IT" altLang="en-US" sz="2400">
                <a:solidFill>
                  <a:srgbClr val="0000FF"/>
                </a:solidFill>
              </a:rPr>
              <a:t>we obtain the following chained form:</a:t>
            </a:r>
            <a:endParaRPr lang="en-US" altLang="en-US" sz="2400">
              <a:solidFill>
                <a:srgbClr val="0000FF"/>
              </a:solidFill>
            </a:endParaRPr>
          </a:p>
        </p:txBody>
      </p:sp>
      <p:pic>
        <p:nvPicPr>
          <p:cNvPr id="15368"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1538" y="1341438"/>
            <a:ext cx="7400925"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Immagin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3376613"/>
            <a:ext cx="2447925"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17411" name="Rectangle 3"/>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17412" name="Rectangle 4"/>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17413" name="Rectangle 5"/>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17414" name="CasellaDiTesto 1"/>
          <p:cNvSpPr txBox="1">
            <a:spLocks noChangeArrowheads="1"/>
          </p:cNvSpPr>
          <p:nvPr/>
        </p:nvSpPr>
        <p:spPr bwMode="auto">
          <a:xfrm>
            <a:off x="684213" y="2722563"/>
            <a:ext cx="77755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it-IT" altLang="en-US" sz="2400">
                <a:solidFill>
                  <a:srgbClr val="0000FF"/>
                </a:solidFill>
              </a:rPr>
              <a:t>Where u</a:t>
            </a:r>
            <a:r>
              <a:rPr lang="it-IT" altLang="en-US" sz="2400" baseline="-25000">
                <a:solidFill>
                  <a:srgbClr val="0000FF"/>
                </a:solidFill>
              </a:rPr>
              <a:t>1</a:t>
            </a:r>
            <a:r>
              <a:rPr lang="it-IT" altLang="en-US" sz="2400">
                <a:solidFill>
                  <a:srgbClr val="0000FF"/>
                </a:solidFill>
              </a:rPr>
              <a:t> is the front wheel velocity and u</a:t>
            </a:r>
            <a:r>
              <a:rPr lang="it-IT" altLang="en-US" sz="2400" baseline="-25000">
                <a:solidFill>
                  <a:srgbClr val="0000FF"/>
                </a:solidFill>
              </a:rPr>
              <a:t>2 </a:t>
            </a:r>
            <a:r>
              <a:rPr lang="it-IT" altLang="en-US" sz="2400">
                <a:solidFill>
                  <a:srgbClr val="0000FF"/>
                </a:solidFill>
              </a:rPr>
              <a:t>the steering velocity. In this case we use as new coordinates:</a:t>
            </a:r>
            <a:endParaRPr lang="en-US" altLang="en-US" sz="2400">
              <a:solidFill>
                <a:srgbClr val="0000FF"/>
              </a:solidFill>
            </a:endParaRPr>
          </a:p>
        </p:txBody>
      </p:sp>
      <p:sp>
        <p:nvSpPr>
          <p:cNvPr id="10" name="CasellaDiTesto 1"/>
          <p:cNvSpPr txBox="1">
            <a:spLocks noChangeArrowheads="1"/>
          </p:cNvSpPr>
          <p:nvPr/>
        </p:nvSpPr>
        <p:spPr bwMode="auto">
          <a:xfrm>
            <a:off x="795338" y="225425"/>
            <a:ext cx="43529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it-IT" altLang="en-US" sz="2400" b="1" dirty="0">
                <a:solidFill>
                  <a:srgbClr val="0000FF"/>
                </a:solidFill>
              </a:rPr>
              <a:t>2) </a:t>
            </a:r>
            <a:r>
              <a:rPr lang="it-IT" altLang="en-US" sz="2400" b="1" cap="all" dirty="0">
                <a:solidFill>
                  <a:srgbClr val="0000FF"/>
                </a:solidFill>
              </a:rPr>
              <a:t>CAR-LIKE model</a:t>
            </a:r>
            <a:endParaRPr lang="en-US" altLang="en-US" sz="2400" b="1" cap="all" dirty="0">
              <a:solidFill>
                <a:srgbClr val="0000FF"/>
              </a:solidFill>
            </a:endParaRPr>
          </a:p>
        </p:txBody>
      </p:sp>
      <p:pic>
        <p:nvPicPr>
          <p:cNvPr id="17416" name="Immagin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8050" y="700088"/>
            <a:ext cx="4787900"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Immagin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3594100"/>
            <a:ext cx="229235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19459" name="Rectangle 3"/>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19460" name="Rectangle 4"/>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19461" name="Rectangle 5"/>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19462" name="CasellaDiTesto 1"/>
          <p:cNvSpPr txBox="1">
            <a:spLocks noChangeArrowheads="1"/>
          </p:cNvSpPr>
          <p:nvPr/>
        </p:nvSpPr>
        <p:spPr bwMode="auto">
          <a:xfrm>
            <a:off x="684213" y="360363"/>
            <a:ext cx="7775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it-IT" altLang="en-US" sz="2400">
                <a:solidFill>
                  <a:srgbClr val="0000FF"/>
                </a:solidFill>
              </a:rPr>
              <a:t>and as inputs:</a:t>
            </a:r>
            <a:endParaRPr lang="en-US" altLang="en-US" sz="2400">
              <a:solidFill>
                <a:srgbClr val="0000FF"/>
              </a:solidFill>
            </a:endParaRPr>
          </a:p>
        </p:txBody>
      </p:sp>
      <p:sp>
        <p:nvSpPr>
          <p:cNvPr id="19463" name="CasellaDiTesto 1"/>
          <p:cNvSpPr txBox="1">
            <a:spLocks noChangeArrowheads="1"/>
          </p:cNvSpPr>
          <p:nvPr/>
        </p:nvSpPr>
        <p:spPr bwMode="auto">
          <a:xfrm>
            <a:off x="684213" y="2497138"/>
            <a:ext cx="77755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it-IT" altLang="en-US" sz="2400">
                <a:solidFill>
                  <a:srgbClr val="0000FF"/>
                </a:solidFill>
              </a:rPr>
              <a:t>and then we obtain the following chained form (defined for </a:t>
            </a:r>
            <a:r>
              <a:rPr lang="el-GR" altLang="en-US" sz="2400" i="1">
                <a:solidFill>
                  <a:srgbClr val="0000FF"/>
                </a:solidFill>
              </a:rPr>
              <a:t>δ</a:t>
            </a:r>
            <a:r>
              <a:rPr lang="it-IT" altLang="en-US" sz="2400" i="1">
                <a:solidFill>
                  <a:srgbClr val="0000FF"/>
                </a:solidFill>
              </a:rPr>
              <a:t> </a:t>
            </a:r>
            <a:r>
              <a:rPr lang="el-GR" altLang="en-US" sz="2400" i="1">
                <a:solidFill>
                  <a:srgbClr val="0000FF"/>
                </a:solidFill>
              </a:rPr>
              <a:t>≠</a:t>
            </a:r>
            <a:r>
              <a:rPr lang="it-IT" altLang="en-US" sz="2400" i="1">
                <a:solidFill>
                  <a:srgbClr val="0000FF"/>
                </a:solidFill>
              </a:rPr>
              <a:t> </a:t>
            </a:r>
            <a:r>
              <a:rPr lang="el-GR" altLang="en-US" sz="2400" i="1">
                <a:solidFill>
                  <a:srgbClr val="0000FF"/>
                </a:solidFill>
              </a:rPr>
              <a:t>π</a:t>
            </a:r>
            <a:r>
              <a:rPr lang="it-IT" altLang="en-US" sz="2400" i="1">
                <a:solidFill>
                  <a:srgbClr val="0000FF"/>
                </a:solidFill>
              </a:rPr>
              <a:t>/2 ± k</a:t>
            </a:r>
            <a:r>
              <a:rPr lang="el-GR" altLang="en-US" sz="2400" i="1">
                <a:solidFill>
                  <a:srgbClr val="0000FF"/>
                </a:solidFill>
              </a:rPr>
              <a:t>π</a:t>
            </a:r>
            <a:r>
              <a:rPr lang="it-IT" altLang="en-US" sz="2400" i="1">
                <a:solidFill>
                  <a:srgbClr val="0000FF"/>
                </a:solidFill>
              </a:rPr>
              <a:t>, k </a:t>
            </a:r>
            <a:r>
              <a:rPr lang="el-GR" altLang="en-US" sz="2400" i="1">
                <a:solidFill>
                  <a:srgbClr val="0000FF"/>
                </a:solidFill>
              </a:rPr>
              <a:t>ϵ</a:t>
            </a:r>
            <a:r>
              <a:rPr lang="it-IT" altLang="en-US" sz="2400" i="1">
                <a:solidFill>
                  <a:srgbClr val="0000FF"/>
                </a:solidFill>
              </a:rPr>
              <a:t> </a:t>
            </a:r>
            <a:r>
              <a:rPr lang="el-GR" altLang="en-US" sz="2400" i="1">
                <a:solidFill>
                  <a:srgbClr val="0000FF"/>
                </a:solidFill>
              </a:rPr>
              <a:t>Ν</a:t>
            </a:r>
            <a:r>
              <a:rPr lang="it-IT" altLang="en-US" sz="2400">
                <a:solidFill>
                  <a:srgbClr val="0000FF"/>
                </a:solidFill>
              </a:rPr>
              <a:t>):</a:t>
            </a:r>
            <a:endParaRPr lang="en-US" altLang="en-US" sz="2400">
              <a:solidFill>
                <a:srgbClr val="0000FF"/>
              </a:solidFill>
            </a:endParaRPr>
          </a:p>
        </p:txBody>
      </p:sp>
      <p:pic>
        <p:nvPicPr>
          <p:cNvPr id="19464" name="Immagin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5163" y="819150"/>
            <a:ext cx="78136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Immagin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05188" y="3371850"/>
            <a:ext cx="2333625"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21507" name="Rectangle 3"/>
          <p:cNvSpPr>
            <a:spLocks noChangeArrowheads="1"/>
          </p:cNvSpPr>
          <p:nvPr/>
        </p:nvSpPr>
        <p:spPr bwMode="auto">
          <a:xfrm>
            <a:off x="0" y="331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21508" name="Rectangle 4"/>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21509" name="Rectangle 5"/>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it-IT" altLang="it-IT"/>
          </a:p>
        </p:txBody>
      </p:sp>
      <p:sp>
        <p:nvSpPr>
          <p:cNvPr id="10" name="CasellaDiTesto 1"/>
          <p:cNvSpPr txBox="1">
            <a:spLocks noChangeArrowheads="1"/>
          </p:cNvSpPr>
          <p:nvPr/>
        </p:nvSpPr>
        <p:spPr bwMode="auto">
          <a:xfrm>
            <a:off x="795338" y="225425"/>
            <a:ext cx="43529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it-IT" altLang="en-US" sz="2400" b="1" dirty="0">
                <a:solidFill>
                  <a:srgbClr val="0000FF"/>
                </a:solidFill>
              </a:rPr>
              <a:t>3) </a:t>
            </a:r>
            <a:r>
              <a:rPr lang="it-IT" altLang="en-US" sz="2400" b="1" cap="all" dirty="0">
                <a:solidFill>
                  <a:srgbClr val="0000FF"/>
                </a:solidFill>
              </a:rPr>
              <a:t>RHOMBIC-LIKE MODEL</a:t>
            </a:r>
            <a:endParaRPr lang="en-US" altLang="en-US" sz="2400" b="1" cap="all" dirty="0">
              <a:solidFill>
                <a:srgbClr val="0000FF"/>
              </a:solidFill>
            </a:endParaRPr>
          </a:p>
        </p:txBody>
      </p:sp>
      <p:sp>
        <p:nvSpPr>
          <p:cNvPr id="21511" name="CasellaDiTesto 1"/>
          <p:cNvSpPr txBox="1">
            <a:spLocks noChangeArrowheads="1"/>
          </p:cNvSpPr>
          <p:nvPr/>
        </p:nvSpPr>
        <p:spPr bwMode="auto">
          <a:xfrm>
            <a:off x="684213" y="971550"/>
            <a:ext cx="7775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it-IT" altLang="en-US" sz="2400">
                <a:solidFill>
                  <a:srgbClr val="0000FF"/>
                </a:solidFill>
              </a:rPr>
              <a:t>Here the kinematic model of rhombic-like vehicle, expressed in vehicle’s reference frame.</a:t>
            </a:r>
            <a:endParaRPr lang="en-US" altLang="en-US" sz="2400">
              <a:solidFill>
                <a:srgbClr val="0000FF"/>
              </a:solidFill>
            </a:endParaRPr>
          </a:p>
        </p:txBody>
      </p:sp>
      <p:pic>
        <p:nvPicPr>
          <p:cNvPr id="21512"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2025" y="1989138"/>
            <a:ext cx="7219950"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a:ln>
              <a:noFill/>
            </a:ln>
            <a:solidFill>
              <a:schemeClr val="tx1"/>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a:ln>
              <a:noFill/>
            </a:ln>
            <a:solidFill>
              <a:schemeClr val="tx1"/>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5131</TotalTime>
  <Words>2466</Words>
  <Application>Microsoft Office PowerPoint</Application>
  <PresentationFormat>On-screen Show (4:3)</PresentationFormat>
  <Paragraphs>173</Paragraphs>
  <Slides>44</Slides>
  <Notes>43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44</vt:i4>
      </vt:variant>
    </vt:vector>
  </HeadingPairs>
  <TitlesOfParts>
    <vt:vector size="50" baseType="lpstr">
      <vt:lpstr>Arial</vt:lpstr>
      <vt:lpstr>MS PGothic</vt:lpstr>
      <vt:lpstr>Courier New</vt:lpstr>
      <vt:lpstr>Times New Roman</vt:lpstr>
      <vt:lpstr>Struttura predefinita</vt:lpstr>
      <vt:lpstr>1_Struttura predefinita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De Cecco</dc:creator>
  <cp:lastModifiedBy>Gabriele Minotto</cp:lastModifiedBy>
  <cp:revision>583</cp:revision>
  <cp:lastPrinted>2016-02-03T07:13:04Z</cp:lastPrinted>
  <dcterms:created xsi:type="dcterms:W3CDTF">2013-05-03T16:29:36Z</dcterms:created>
  <dcterms:modified xsi:type="dcterms:W3CDTF">2016-09-08T15:22:09Z</dcterms:modified>
</cp:coreProperties>
</file>